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435" r:id="rId2"/>
    <p:sldId id="452" r:id="rId3"/>
    <p:sldId id="451" r:id="rId4"/>
    <p:sldId id="475" r:id="rId5"/>
    <p:sldId id="477" r:id="rId6"/>
    <p:sldId id="480" r:id="rId7"/>
    <p:sldId id="482" r:id="rId8"/>
    <p:sldId id="443" r:id="rId9"/>
    <p:sldId id="444" r:id="rId10"/>
    <p:sldId id="445" r:id="rId11"/>
    <p:sldId id="446" r:id="rId12"/>
    <p:sldId id="478" r:id="rId13"/>
    <p:sldId id="453" r:id="rId14"/>
    <p:sldId id="483" r:id="rId15"/>
    <p:sldId id="473" r:id="rId16"/>
    <p:sldId id="458" r:id="rId17"/>
    <p:sldId id="459" r:id="rId18"/>
    <p:sldId id="461" r:id="rId19"/>
    <p:sldId id="474" r:id="rId20"/>
    <p:sldId id="484" r:id="rId21"/>
    <p:sldId id="485" r:id="rId22"/>
    <p:sldId id="486" r:id="rId23"/>
  </p:sldIdLst>
  <p:sldSz cx="12192000" cy="6858000"/>
  <p:notesSz cx="6858000" cy="9144000"/>
  <p:custDataLst>
    <p:tags r:id="rId2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 autoAdjust="0"/>
    <p:restoredTop sz="71669" autoAdjust="0"/>
  </p:normalViewPr>
  <p:slideViewPr>
    <p:cSldViewPr snapToGrid="0">
      <p:cViewPr>
        <p:scale>
          <a:sx n="50" d="100"/>
          <a:sy n="50" d="100"/>
        </p:scale>
        <p:origin x="1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tags" Target="tags/tag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BA2DA-643A-463C-866E-F35E694B91DA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DDB0-2A0F-4F20-9C2F-50EEC6A37EB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3618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DB449-486F-456A-B109-598711D3768F}" type="datetimeFigureOut">
              <a:rPr lang="de-DE" smtClean="0"/>
              <a:t>07.11.16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4E32A-773C-4929-8D99-18F8AD191A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999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320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Often also includes </a:t>
            </a:r>
            <a:r>
              <a:rPr lang="en-US" sz="1200" b="1" dirty="0" err="1" smtClean="0"/>
              <a:t>addidtional</a:t>
            </a:r>
            <a:r>
              <a:rPr lang="en-US" sz="1200" b="1" dirty="0" smtClean="0"/>
              <a:t> services like: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Package Manager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Private Container Registry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Multi-Tenancy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Cross-DC-Federation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Credentials / Certificate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Roles &amp; Rights Management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200" dirty="0" smtClean="0"/>
              <a:t>Basic Cloud Native Application Platform: Service Discovery (DNS, VIP) and API Gateway (LB)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868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76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32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3850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Der Nutzen entsteht durch die auf </a:t>
            </a:r>
            <a:r>
              <a:rPr lang="de-DE" dirty="0" err="1" smtClean="0"/>
              <a:t>Mesos</a:t>
            </a:r>
            <a:r>
              <a:rPr lang="de-DE" dirty="0" smtClean="0"/>
              <a:t> basierenden Frameworks.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9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Vagrant</a:t>
            </a:r>
            <a:r>
              <a:rPr lang="de-DE" baseline="0" dirty="0" smtClean="0"/>
              <a:t> erlaubt nur das </a:t>
            </a:r>
            <a:r>
              <a:rPr lang="de-DE" baseline="0" dirty="0" err="1" smtClean="0"/>
              <a:t>Forwarding</a:t>
            </a:r>
            <a:r>
              <a:rPr lang="de-DE" baseline="0" dirty="0" smtClean="0"/>
              <a:t> auf Ports &gt; 1024. Das liegt an Betriebssystem-Einschränkungen.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Gilt für TCP. UDP muss dediziert beschreiben werden.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aseline="0" dirty="0" smtClean="0"/>
              <a:t>Docker Host: Manuelle Anpassung </a:t>
            </a:r>
            <a:r>
              <a:rPr lang="de-DE" baseline="0" dirty="0" err="1" smtClean="0"/>
              <a:t>IPTables</a:t>
            </a:r>
            <a:r>
              <a:rPr lang="de-DE" baseline="0" dirty="0" smtClean="0"/>
              <a:t> notwendig um Ports am Host anzulegen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https://www.safaribooksonline.com/library/view/vagrant-up-and/9781449336103/ch04.html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http://www.dasblinkenlichten.com/docker-networking-101-host-mode/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4E32A-773C-4929-8D99-18F8AD191AE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82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7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.emf"/><Relationship Id="rId1" Type="http://schemas.openxmlformats.org/officeDocument/2006/relationships/vmlDrawing" Target="../drawings/vmlDrawing9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17599" y="2298170"/>
            <a:ext cx="8026767" cy="52070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>
              <a:lnSpc>
                <a:spcPct val="100000"/>
              </a:lnSpc>
              <a:defRPr sz="32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/>
              </a:defRPr>
            </a:lvl1pPr>
          </a:lstStyle>
          <a:p>
            <a:r>
              <a:rPr lang="en-US" dirty="0" smtClean="0"/>
              <a:t>Das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Haupttitel</a:t>
            </a: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0" y="2857501"/>
            <a:ext cx="12192000" cy="4000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latin typeface="Arial Narrow" panose="020B060602020203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17599" y="2936880"/>
            <a:ext cx="8026765" cy="2184400"/>
          </a:xfrm>
          <a:prstGeom prst="rect">
            <a:avLst/>
          </a:prstGeom>
        </p:spPr>
        <p:txBody>
          <a:bodyPr vert="horz" lIns="0" tIns="0" rIns="91440" bIns="0" rtlCol="0" anchor="t" anchorCtr="0">
            <a:noAutofit/>
          </a:bodyPr>
          <a:lstStyle>
            <a:lvl1pPr>
              <a:defRPr lang="de-DE" sz="3200" b="0" baseline="0" dirty="0" smtClean="0">
                <a:solidFill>
                  <a:schemeClr val="bg1"/>
                </a:solidFill>
                <a:latin typeface="+mn-lt"/>
                <a:ea typeface="+mj-ea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de-DE" dirty="0" smtClean="0"/>
              <a:t>Das ist der 2-zeilige Subtitel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17600" y="5808710"/>
            <a:ext cx="72136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Ort, Datum,</a:t>
            </a:r>
          </a:p>
          <a:p>
            <a:pPr lvl="0"/>
            <a:r>
              <a:rPr lang="de-DE" dirty="0" smtClean="0"/>
              <a:t>Autor</a:t>
            </a:r>
          </a:p>
          <a:p>
            <a:pPr lvl="0"/>
            <a:r>
              <a:rPr lang="de-DE" dirty="0" smtClean="0"/>
              <a:t>Status</a:t>
            </a:r>
          </a:p>
          <a:p>
            <a:pPr lvl="0"/>
            <a:endParaRPr lang="de-DE" dirty="0" smtClean="0"/>
          </a:p>
        </p:txBody>
      </p:sp>
      <p:pic>
        <p:nvPicPr>
          <p:cNvPr id="7" name="Picture 8" descr="LOGO_mast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788" y="0"/>
            <a:ext cx="2285726" cy="8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4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FE8F5-41A3-4301-A47F-31831316DC49}" type="datetime4">
              <a:rPr lang="de-DE" smtClean="0"/>
              <a:t>7. November 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554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7F9C7B1-2EC2-4381-AE6A-D48C16AF6BB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DF41F-C0CD-4D6D-B1B8-371D59A6A59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999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BF642D4-A5D5-48EB-8816-07EBA5FFB1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7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11C4843-1809-40E5-8578-E03375F47FB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2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83A4E86-E105-42C2-BFCD-87B6057E2C9B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3248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27DAB0F-5D0B-4037-9758-854518C8BB94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DB60C92-C9DA-4155-9A8C-48BE6E17960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926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35CF49-9A73-47A7-8F65-8E7E92988D2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06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6224FF2-59FA-4BA9-B22B-606D9A3E51C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8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96543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tx1">
                  <a:lumMod val="85000"/>
                  <a:lumOff val="15000"/>
                </a:schemeClr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85000"/>
                  <a:lumOff val="1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85000"/>
                  <a:lumOff val="1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85000"/>
                  <a:lumOff val="1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A1FED02-8F29-43DF-99E3-E0A5929004F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70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AB9FDA6-75A4-4AC5-A518-6C4F5DCE22D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9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1D29804-6381-442D-8431-54AF06AA657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97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475A12F-773D-40F3-975C-324319C1871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824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A68869-28F7-4FC2-8022-69F8909D12E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24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D26D645-7457-46F8-A8FF-6A879952E15F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080181-388A-463F-B5F5-A0B0BA59107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5055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65EB56-45A2-4D1A-9B6C-55DE4D0EDF5A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695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AF41A4-9F3F-4224-A411-7368417F9465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803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D5FE5AD-E500-4D34-9E44-6DC9EBD25FB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2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38831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428449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235FCF-D5BC-44C9-B9DE-48EFF4593A2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269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EF625A-31C6-4C43-A417-E21D122C48C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6624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69E491-B4C2-46B6-A237-FACFE3FBE201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5309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9B8F62F-A418-41F2-A2B8-0712C2875A7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7090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E4A0E54-2F12-40C8-9BEB-C4B6394B4ECD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351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E05A7F5-773C-4881-A0C4-FD42EFE01DC0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51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714CE8-8790-46E3-A6C5-5A488DF231B9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6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3E987FC-42D9-453A-9633-2C730DEED79C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4027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858E51C-64A7-4E7C-AB35-CFC5B09D3A53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22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7FDC5D2-36A7-438D-9651-EF40CEE3BFF8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2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11200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2351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EDA7CF-0B25-4927-9C0E-D25F75C14022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351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1DB4873-AA39-4F92-AC07-5D311AB9735E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03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0E188F9-1BFA-4825-9F8A-513A15D1205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627018"/>
            <a:ext cx="12192000" cy="23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67" y="452438"/>
            <a:ext cx="10938933" cy="995362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 smtClean="0"/>
              <a:t>Hochschule</a:t>
            </a:r>
            <a:r>
              <a:rPr lang="en-US" dirty="0" smtClean="0"/>
              <a:t> </a:t>
            </a:r>
            <a:r>
              <a:rPr lang="en-US" dirty="0" err="1" smtClean="0"/>
              <a:t>München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7F478BD-39EA-4984-8260-14496EFFC047}" type="datetime4">
              <a:rPr lang="de-DE" smtClean="0"/>
              <a:t>7. November 2016</a:t>
            </a:fld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89467" y="1753201"/>
            <a:ext cx="11015133" cy="4759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pic>
        <p:nvPicPr>
          <p:cNvPr id="9" name="Picture 8" descr="footer.jpg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3" y="0"/>
            <a:ext cx="12190307" cy="2304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9467" y="23190"/>
            <a:ext cx="10938933" cy="2645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FontTx/>
              <a:buNone/>
              <a:defRPr sz="1100" b="0" cap="none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5400000">
            <a:off x="3410480" y="6744231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rot="5400000">
            <a:off x="294746" y="6738676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rot="5400000">
            <a:off x="11214630" y="6738674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rot="5400000">
            <a:off x="3410480" y="6737880"/>
            <a:ext cx="225425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715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634774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68" y="344169"/>
            <a:ext cx="11168124" cy="995362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de-DE" dirty="0" smtClean="0"/>
              <a:t>Das ist die Standardfolie mit einer zweizeiligen Überschrift. Hier hat man einiges zu sagen.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43279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89467" y="1753201"/>
            <a:ext cx="11168125" cy="4759325"/>
          </a:xfrm>
          <a:prstGeom prst="rect">
            <a:avLst/>
          </a:prstGeom>
        </p:spPr>
        <p:txBody>
          <a:bodyPr/>
          <a:lstStyle>
            <a:lvl1pPr marL="287338" indent="-288000">
              <a:buClr>
                <a:schemeClr val="accent4"/>
              </a:buClr>
              <a:buSzPct val="150000"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540000" indent="-252000">
              <a:buClr>
                <a:schemeClr val="tx1">
                  <a:lumMod val="75000"/>
                  <a:lumOff val="25000"/>
                </a:schemeClr>
              </a:buClr>
              <a:buSzPct val="150000"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792000" indent="-216000">
              <a:buClr>
                <a:schemeClr val="tx1">
                  <a:lumMod val="75000"/>
                  <a:lumOff val="25000"/>
                </a:schemeClr>
              </a:buClr>
              <a:buSzPct val="150000"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008000" indent="-180000">
              <a:buClr>
                <a:schemeClr val="tx1">
                  <a:lumMod val="75000"/>
                  <a:lumOff val="25000"/>
                </a:schemeClr>
              </a:buClr>
              <a:buSzPct val="150000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Gliederungsebene 1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1"/>
            <a:r>
              <a:rPr lang="de-DE" dirty="0" smtClean="0"/>
              <a:t>Gliederungsebene 2</a:t>
            </a:r>
          </a:p>
          <a:p>
            <a:pPr lvl="2"/>
            <a:r>
              <a:rPr lang="de-DE" dirty="0" smtClean="0"/>
              <a:t>Gliederungsebene 3</a:t>
            </a:r>
          </a:p>
          <a:p>
            <a:pPr lvl="3"/>
            <a:r>
              <a:rPr lang="de-DE" dirty="0" smtClean="0"/>
              <a:t>Gliederungsebne 4</a:t>
            </a:r>
          </a:p>
          <a:p>
            <a:pPr lvl="3"/>
            <a:r>
              <a:rPr lang="de-DE" dirty="0" smtClean="0"/>
              <a:t>Dann ist es aber auch gut</a:t>
            </a:r>
          </a:p>
        </p:txBody>
      </p:sp>
    </p:spTree>
    <p:extLst>
      <p:ext uri="{BB962C8B-B14F-4D97-AF65-F5344CB8AC3E}">
        <p14:creationId xmlns:p14="http://schemas.microsoft.com/office/powerpoint/2010/main" val="344976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6C6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774924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575627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6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7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8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2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1143656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5"/>
          <p:cNvSpPr/>
          <p:nvPr/>
        </p:nvSpPr>
        <p:spPr>
          <a:xfrm>
            <a:off x="0" y="6680529"/>
            <a:ext cx="12192000" cy="1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404600" y="6531404"/>
            <a:ext cx="711200" cy="365125"/>
          </a:xfrm>
        </p:spPr>
        <p:txBody>
          <a:bodyPr/>
          <a:lstStyle>
            <a:lvl1pPr>
              <a:defRPr sz="1000"/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9467" y="333688"/>
            <a:ext cx="10938933" cy="99536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cxnSp>
        <p:nvCxnSpPr>
          <p:cNvPr id="25" name="Straight Connector 12"/>
          <p:cNvCxnSpPr/>
          <p:nvPr/>
        </p:nvCxnSpPr>
        <p:spPr>
          <a:xfrm rot="5400000">
            <a:off x="11237342" y="6769127"/>
            <a:ext cx="180000" cy="2117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6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tags" Target="../tags/tag2.xml"/><Relationship Id="rId47" Type="http://schemas.openxmlformats.org/officeDocument/2006/relationships/oleObject" Target="../embeddings/oleObject1.bin"/><Relationship Id="rId48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theme" Target="../theme/theme1.xml"/><Relationship Id="rId4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46"/>
            </p:custDataLst>
            <p:extLst>
              <p:ext uri="{D42A27DB-BD31-4B8C-83A1-F6EECF244321}">
                <p14:modId xmlns:p14="http://schemas.microsoft.com/office/powerpoint/2010/main" val="352028226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" name="think-cell Folie" r:id="rId47" imgW="359" imgH="358" progId="TCLayout.ActiveDocument.1">
                  <p:embed/>
                </p:oleObj>
              </mc:Choice>
              <mc:Fallback>
                <p:oleObj name="think-cell Folie" r:id="rId47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6648" y="6486526"/>
            <a:ext cx="1454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smtClean="0"/>
              <a:t>Hochschule München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04600" y="6486526"/>
            <a:ext cx="711200" cy="365125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13282FB-536A-4491-BC5C-9B3AAEEA56EF}" type="slidenum">
              <a:rPr lang="de-DE" smtClean="0"/>
              <a:t>‹#›</a:t>
            </a:fld>
            <a:endParaRPr lang="de-DE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508710" y="6486526"/>
            <a:ext cx="2978149" cy="365125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4FF091-6AFD-46C0-A7CF-A8042EB4153F}" type="datetime4">
              <a:rPr lang="de-DE" smtClean="0"/>
              <a:t>7. November 2016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39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81" r:id="rId19"/>
    <p:sldLayoutId id="2147483682" r:id="rId20"/>
    <p:sldLayoutId id="2147483683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2" r:id="rId28"/>
    <p:sldLayoutId id="2147483694" r:id="rId29"/>
    <p:sldLayoutId id="2147483696" r:id="rId30"/>
    <p:sldLayoutId id="2147483698" r:id="rId31"/>
    <p:sldLayoutId id="2147483700" r:id="rId32"/>
    <p:sldLayoutId id="2147483702" r:id="rId33"/>
    <p:sldLayoutId id="2147483704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4572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269875" indent="-269875" algn="l" defTabSz="457200" rtl="0" eaLnBrk="1" latinLnBrk="0" hangingPunct="1">
        <a:lnSpc>
          <a:spcPct val="100000"/>
        </a:lnSpc>
        <a:spcBef>
          <a:spcPts val="390"/>
        </a:spcBef>
        <a:spcAft>
          <a:spcPts val="780"/>
        </a:spcAft>
        <a:buClr>
          <a:schemeClr val="tx1">
            <a:lumMod val="85000"/>
            <a:lumOff val="15000"/>
          </a:schemeClr>
        </a:buClr>
        <a:buSzPct val="165000"/>
        <a:buFont typeface="Arial"/>
        <a:buChar char="■"/>
        <a:defRPr sz="16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1pPr>
      <a:lvl2pPr marL="482600" indent="-217488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2pPr>
      <a:lvl3pPr marL="6477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72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3pPr>
      <a:lvl4pPr marL="806450" indent="-216000" algn="l" defTabSz="457200" rtl="0" eaLnBrk="1" latinLnBrk="0" hangingPunct="1">
        <a:spcBef>
          <a:spcPct val="20000"/>
        </a:spcBef>
        <a:spcAft>
          <a:spcPts val="576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4pPr>
      <a:lvl5pPr marL="920750" indent="-216000" algn="l" defTabSz="534988" rtl="0" eaLnBrk="1" latinLnBrk="0" hangingPunct="1">
        <a:spcBef>
          <a:spcPct val="20000"/>
        </a:spcBef>
        <a:spcAft>
          <a:spcPts val="480"/>
        </a:spcAft>
        <a:buClr>
          <a:schemeClr val="tx1">
            <a:lumMod val="85000"/>
            <a:lumOff val="15000"/>
          </a:schemeClr>
        </a:buClr>
        <a:buSzPct val="150000"/>
        <a:buFont typeface="Lucida Grande"/>
        <a:buChar char="■"/>
        <a:defRPr sz="1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12.vml"/><Relationship Id="rId2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hyperlink" Target="https://www.typesafe.com/blog/play-framework-grid-deployment-with-mes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6.emf"/><Relationship Id="rId7" Type="http://schemas.openxmlformats.org/officeDocument/2006/relationships/hyperlink" Target="https://mesosphere.github.io/marathon/docs/ports.html" TargetMode="External"/><Relationship Id="rId8" Type="http://schemas.openxmlformats.org/officeDocument/2006/relationships/hyperlink" Target="https://docs.docker.com/engine/userguide/networking" TargetMode="External"/><Relationship Id="rId1" Type="http://schemas.openxmlformats.org/officeDocument/2006/relationships/vmlDrawing" Target="../drawings/vmlDrawing13.vml"/><Relationship Id="rId2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esosphere.com/1.8/usage/service-discover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sosphere.github.io/mesos-dns/docs/naming.html" TargetMode="External"/><Relationship Id="rId3" Type="http://schemas.openxmlformats.org/officeDocument/2006/relationships/hyperlink" Target="https://docs.mesosphere.com/1.8/usage/service-discovery/load-balancing-vips/overlay-network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6" Type="http://schemas.openxmlformats.org/officeDocument/2006/relationships/hyperlink" Target="https://dcos.io/" TargetMode="External"/><Relationship Id="rId7" Type="http://schemas.openxmlformats.org/officeDocument/2006/relationships/hyperlink" Target="https://dcos.io/install/" TargetMode="External"/><Relationship Id="rId8" Type="http://schemas.openxmlformats.org/officeDocument/2006/relationships/hyperlink" Target="https://dcos.io/docs" TargetMode="External"/><Relationship Id="rId9" Type="http://schemas.openxmlformats.org/officeDocument/2006/relationships/hyperlink" Target="https://mesosphere.github.io/marathon/docs/" TargetMode="External"/><Relationship Id="rId10" Type="http://schemas.openxmlformats.org/officeDocument/2006/relationships/image" Target="../media/image19.emf"/><Relationship Id="rId11" Type="http://schemas.openxmlformats.org/officeDocument/2006/relationships/image" Target="../media/image20.png"/><Relationship Id="rId1" Type="http://schemas.openxmlformats.org/officeDocument/2006/relationships/vmlDrawing" Target="../drawings/vmlDrawing10.vml"/><Relationship Id="rId2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1.vml"/><Relationship Id="rId2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</a:t>
            </a:fld>
            <a:endParaRPr lang="de-DE"/>
          </a:p>
        </p:txBody>
      </p:sp>
      <p:pic>
        <p:nvPicPr>
          <p:cNvPr id="4" name="Picture 2" descr="http://www.atbreak.com/wp-content/uploads/2012/06/over-the-cloud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8"/>
          <a:stretch/>
        </p:blipFill>
        <p:spPr bwMode="auto">
          <a:xfrm>
            <a:off x="0" y="0"/>
            <a:ext cx="12192000" cy="70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>
          <a:xfrm>
            <a:off x="0" y="4397804"/>
            <a:ext cx="12192000" cy="2316163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20" y="0"/>
            <a:ext cx="2384080" cy="88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80" y="4382306"/>
            <a:ext cx="6743700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6460" y="5283109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mtClean="0">
                <a:latin typeface="Source Code Pro" charset="0"/>
                <a:ea typeface="Source Code Pro" charset="0"/>
                <a:cs typeface="Source Code Pro" charset="0"/>
              </a:rPr>
              <a:t>Orchestration</a:t>
            </a:r>
            <a:endParaRPr lang="en-US" sz="3600" b="1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4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kt 20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hteck 19"/>
          <p:cNvSpPr/>
          <p:nvPr/>
        </p:nvSpPr>
        <p:spPr>
          <a:xfrm>
            <a:off x="3621354" y="1526963"/>
            <a:ext cx="4593471" cy="407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Datacenter </a:t>
            </a:r>
            <a:r>
              <a:rPr lang="de-DE" dirty="0" err="1" smtClean="0"/>
              <a:t>as</a:t>
            </a:r>
            <a:r>
              <a:rPr lang="de-DE" dirty="0" smtClean="0"/>
              <a:t> a Computer: A Cluster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alike</a:t>
            </a:r>
            <a:r>
              <a:rPr lang="de-DE" dirty="0" smtClean="0"/>
              <a:t> a </a:t>
            </a:r>
            <a:r>
              <a:rPr lang="de-DE" dirty="0" err="1" smtClean="0"/>
              <a:t>single</a:t>
            </a:r>
            <a:r>
              <a:rPr lang="de-DE" dirty="0" smtClean="0"/>
              <a:t> </a:t>
            </a:r>
            <a:r>
              <a:rPr lang="de-DE" dirty="0" err="1" smtClean="0"/>
              <a:t>computer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outside.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10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3980583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5308640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6636697" y="1816796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1" name="Rechteck 10"/>
          <p:cNvSpPr/>
          <p:nvPr/>
        </p:nvSpPr>
        <p:spPr>
          <a:xfrm>
            <a:off x="3980583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5308640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Rechteck 12"/>
          <p:cNvSpPr/>
          <p:nvPr/>
        </p:nvSpPr>
        <p:spPr>
          <a:xfrm>
            <a:off x="6636697" y="2721087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Rechteck 13"/>
          <p:cNvSpPr/>
          <p:nvPr/>
        </p:nvSpPr>
        <p:spPr>
          <a:xfrm>
            <a:off x="3980583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Rechteck 14"/>
          <p:cNvSpPr/>
          <p:nvPr/>
        </p:nvSpPr>
        <p:spPr>
          <a:xfrm>
            <a:off x="5308640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6636697" y="362537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Rechteck 16"/>
          <p:cNvSpPr/>
          <p:nvPr/>
        </p:nvSpPr>
        <p:spPr>
          <a:xfrm>
            <a:off x="3980583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Rechteck 17"/>
          <p:cNvSpPr/>
          <p:nvPr/>
        </p:nvSpPr>
        <p:spPr>
          <a:xfrm>
            <a:off x="5308640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9" name="Rechteck 18"/>
          <p:cNvSpPr/>
          <p:nvPr/>
        </p:nvSpPr>
        <p:spPr>
          <a:xfrm>
            <a:off x="6636697" y="452966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Rechteck 21"/>
          <p:cNvSpPr/>
          <p:nvPr/>
        </p:nvSpPr>
        <p:spPr>
          <a:xfrm>
            <a:off x="716387" y="6244645"/>
            <a:ext cx="11557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</a:t>
            </a:r>
            <a:r>
              <a:rPr lang="en-US" sz="1400" dirty="0"/>
              <a:t>Datacenter as a Computer: An Introduction to the Design of Warehouse-Scale Machines, 2009, </a:t>
            </a:r>
            <a:r>
              <a:rPr lang="pt-BR" sz="1400" dirty="0"/>
              <a:t>Luiz André Barroso und Urs Hölzle</a:t>
            </a:r>
            <a:endParaRPr lang="de-DE" sz="1400" dirty="0"/>
          </a:p>
        </p:txBody>
      </p:sp>
      <p:sp>
        <p:nvSpPr>
          <p:cNvPr id="4" name="Rechteck 3"/>
          <p:cNvSpPr/>
          <p:nvPr/>
        </p:nvSpPr>
        <p:spPr>
          <a:xfrm>
            <a:off x="2517913" y="3299791"/>
            <a:ext cx="1103441" cy="2050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" name="Ellipse 4"/>
          <p:cNvSpPr/>
          <p:nvPr/>
        </p:nvSpPr>
        <p:spPr>
          <a:xfrm>
            <a:off x="1993742" y="3057768"/>
            <a:ext cx="689113" cy="68911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Textfeld 8"/>
          <p:cNvSpPr txBox="1"/>
          <p:nvPr/>
        </p:nvSpPr>
        <p:spPr>
          <a:xfrm>
            <a:off x="1774404" y="3773432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</a:t>
            </a:r>
          </a:p>
          <a:p>
            <a:r>
              <a:rPr lang="de-DE" dirty="0" smtClean="0"/>
              <a:t>Scheduler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156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Resource</a:t>
            </a:r>
            <a:r>
              <a:rPr lang="de-DE" dirty="0" smtClean="0"/>
              <a:t> </a:t>
            </a:r>
            <a:r>
              <a:rPr lang="de-DE" dirty="0" err="1" smtClean="0"/>
              <a:t>Utilization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Improved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Dynamic </a:t>
            </a:r>
            <a:r>
              <a:rPr lang="de-DE" dirty="0" err="1" smtClean="0"/>
              <a:t>Partitioning</a:t>
            </a:r>
            <a:r>
              <a:rPr lang="de-DE" dirty="0" smtClean="0"/>
              <a:t>. 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very</a:t>
            </a:r>
            <a:r>
              <a:rPr lang="de-DE" dirty="0" smtClean="0"/>
              <a:t> Job </a:t>
            </a:r>
            <a:r>
              <a:rPr lang="de-DE" dirty="0" err="1" smtClean="0"/>
              <a:t>of</a:t>
            </a:r>
            <a:r>
              <a:rPr lang="de-DE" dirty="0" smtClean="0"/>
              <a:t> Cluster Scheduler.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11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962684" y="186709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Static</a:t>
            </a:r>
            <a:r>
              <a:rPr lang="de-DE" b="1" dirty="0" smtClean="0"/>
              <a:t>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9158352" y="186709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Dynamic </a:t>
            </a:r>
            <a:r>
              <a:rPr lang="de-DE" b="1" dirty="0" err="1" smtClean="0"/>
              <a:t>Partitioning</a:t>
            </a:r>
            <a:endParaRPr lang="de-DE" b="1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712" y="2319877"/>
            <a:ext cx="5800888" cy="2696266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514" y="5580766"/>
            <a:ext cx="5802086" cy="707886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sz="2000" smtClean="0"/>
              <a:t>Higher </a:t>
            </a:r>
            <a:r>
              <a:rPr lang="de-DE" sz="2000" dirty="0" err="1" smtClean="0"/>
              <a:t>utilization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 </a:t>
            </a:r>
            <a:r>
              <a:rPr lang="de-DE" sz="2000" dirty="0" err="1" smtClean="0">
                <a:sym typeface="Wingdings" panose="05000000000000000000" pitchFamily="2" charset="2"/>
              </a:rPr>
              <a:t>less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resources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required</a:t>
            </a:r>
            <a:r>
              <a:rPr lang="de-DE" sz="2000" dirty="0" smtClean="0">
                <a:sym typeface="Wingdings" panose="05000000000000000000" pitchFamily="2" charset="2"/>
              </a:rPr>
              <a:t>  </a:t>
            </a:r>
            <a:r>
              <a:rPr lang="de-DE" sz="2000" dirty="0" err="1" smtClean="0">
                <a:sym typeface="Wingdings" panose="05000000000000000000" pitchFamily="2" charset="2"/>
              </a:rPr>
              <a:t>saves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money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/>
              </a:rPr>
              <a:t> happy </a:t>
            </a:r>
            <a:r>
              <a:rPr lang="de-DE" sz="2000" dirty="0" err="1" smtClean="0">
                <a:sym typeface="Wingdings"/>
              </a:rPr>
              <a:t>manager</a:t>
            </a:r>
            <a:endParaRPr lang="de-DE" sz="2000" dirty="0" smtClean="0">
              <a:sym typeface="Wingdings" panose="05000000000000000000" pitchFamily="2" charset="2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664328" y="189652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2" name="Rechteck 31"/>
          <p:cNvSpPr/>
          <p:nvPr/>
        </p:nvSpPr>
        <p:spPr>
          <a:xfrm>
            <a:off x="3305972" y="190978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3" name="Rechteck 32"/>
          <p:cNvSpPr/>
          <p:nvPr/>
        </p:nvSpPr>
        <p:spPr>
          <a:xfrm>
            <a:off x="1992684" y="190722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35" name="Gerade Verbindung mit Pfeil 34"/>
          <p:cNvCxnSpPr/>
          <p:nvPr/>
        </p:nvCxnSpPr>
        <p:spPr>
          <a:xfrm>
            <a:off x="522514" y="1756909"/>
            <a:ext cx="0" cy="4540852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522514" y="1744514"/>
            <a:ext cx="4081845" cy="12395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237820" y="62777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3564570" y="1375018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Cluster </a:t>
            </a:r>
            <a:r>
              <a:rPr lang="de-DE" dirty="0" err="1" smtClean="0"/>
              <a:t>state</a:t>
            </a:r>
            <a:endParaRPr lang="de-DE" dirty="0"/>
          </a:p>
        </p:txBody>
      </p:sp>
      <p:sp>
        <p:nvSpPr>
          <p:cNvPr id="41" name="Rechteck 40"/>
          <p:cNvSpPr/>
          <p:nvPr/>
        </p:nvSpPr>
        <p:spPr>
          <a:xfrm>
            <a:off x="664328" y="3051410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3305972" y="3064679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1992684" y="3062118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4" name="Rechteck 43"/>
          <p:cNvSpPr/>
          <p:nvPr/>
        </p:nvSpPr>
        <p:spPr>
          <a:xfrm>
            <a:off x="664328" y="418619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5" name="Rechteck 44"/>
          <p:cNvSpPr/>
          <p:nvPr/>
        </p:nvSpPr>
        <p:spPr>
          <a:xfrm>
            <a:off x="3305972" y="4199464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6" name="Rechteck 45"/>
          <p:cNvSpPr/>
          <p:nvPr/>
        </p:nvSpPr>
        <p:spPr>
          <a:xfrm>
            <a:off x="1992684" y="419690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7" name="Rechteck 46"/>
          <p:cNvSpPr/>
          <p:nvPr/>
        </p:nvSpPr>
        <p:spPr>
          <a:xfrm>
            <a:off x="664328" y="5301533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8" name="Rechteck 47"/>
          <p:cNvSpPr/>
          <p:nvPr/>
        </p:nvSpPr>
        <p:spPr>
          <a:xfrm>
            <a:off x="3305972" y="5314802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9" name="Rechteck 48"/>
          <p:cNvSpPr/>
          <p:nvPr/>
        </p:nvSpPr>
        <p:spPr>
          <a:xfrm>
            <a:off x="1992684" y="5312241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2004587"/>
            <a:ext cx="494553" cy="574176"/>
          </a:xfrm>
          <a:prstGeom prst="rect">
            <a:avLst/>
          </a:prstGeom>
        </p:spPr>
      </p:pic>
      <p:pic>
        <p:nvPicPr>
          <p:cNvPr id="51" name="Grafik 50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58046" y="3270179"/>
            <a:ext cx="1055817" cy="367650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0765" y="2051764"/>
            <a:ext cx="641422" cy="494068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2331145" y="2036701"/>
            <a:ext cx="494553" cy="574176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02789" y="3166916"/>
            <a:ext cx="494553" cy="574176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3231691"/>
            <a:ext cx="641422" cy="494068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733839" y="4404964"/>
            <a:ext cx="1055817" cy="367650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 rotWithShape="1">
          <a:blip r:embed="rId3"/>
          <a:srcRect l="2682" t="45555" r="81891" b="42887"/>
          <a:stretch/>
        </p:blipFill>
        <p:spPr>
          <a:xfrm>
            <a:off x="2091362" y="4404964"/>
            <a:ext cx="1055817" cy="367650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78532" y="4341755"/>
            <a:ext cx="641422" cy="494068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 rotWithShape="1">
          <a:blip r:embed="rId3"/>
          <a:srcRect l="5505" t="3606" r="84292" b="70906"/>
          <a:stretch/>
        </p:blipFill>
        <p:spPr>
          <a:xfrm>
            <a:off x="1010323" y="5397182"/>
            <a:ext cx="494553" cy="5741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2280467" y="5477290"/>
            <a:ext cx="641422" cy="494068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 rotWithShape="1">
          <a:blip r:embed="rId3"/>
          <a:srcRect l="5094" t="78139" r="84713" b="4968"/>
          <a:stretch/>
        </p:blipFill>
        <p:spPr>
          <a:xfrm>
            <a:off x="3564570" y="5463732"/>
            <a:ext cx="641422" cy="494068"/>
          </a:xfrm>
          <a:prstGeom prst="rect">
            <a:avLst/>
          </a:prstGeom>
        </p:spPr>
      </p:pic>
      <p:sp>
        <p:nvSpPr>
          <p:cNvPr id="62" name="Textfeld 61"/>
          <p:cNvSpPr txBox="1"/>
          <p:nvPr/>
        </p:nvSpPr>
        <p:spPr>
          <a:xfrm>
            <a:off x="1532922" y="269445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4" name="Textfeld 63"/>
          <p:cNvSpPr txBox="1"/>
          <p:nvPr/>
        </p:nvSpPr>
        <p:spPr>
          <a:xfrm>
            <a:off x="1511462" y="381512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552311" y="493423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-- Re-</a:t>
            </a:r>
            <a:r>
              <a:rPr lang="de-DE" dirty="0" err="1" smtClean="0"/>
              <a:t>Scheduling</a:t>
            </a:r>
            <a:r>
              <a:rPr lang="de-DE" dirty="0" smtClean="0"/>
              <a:t> --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Apache </a:t>
            </a:r>
            <a:r>
              <a:rPr lang="de-DE" dirty="0" err="1" smtClean="0"/>
              <a:t>Mesos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12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35" y="225464"/>
            <a:ext cx="7407965" cy="5952689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997726" y="6333317"/>
            <a:ext cx="7678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/>
              <a:t>Quelle: </a:t>
            </a:r>
            <a:r>
              <a:rPr lang="de-DE" sz="1200" dirty="0" smtClean="0">
                <a:hlinkClick r:id="rId4"/>
              </a:rPr>
              <a:t>https</a:t>
            </a:r>
            <a:r>
              <a:rPr lang="de-DE" sz="1200" dirty="0">
                <a:hlinkClick r:id="rId4"/>
              </a:rPr>
              <a:t>://</a:t>
            </a:r>
            <a:r>
              <a:rPr lang="de-DE" sz="1200" dirty="0" smtClean="0">
                <a:hlinkClick r:id="rId4"/>
              </a:rPr>
              <a:t>www.typesafe.com/blog/play-framework-grid-deployment-with-mesos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3"/>
          </p:nvPr>
        </p:nvSpPr>
        <p:spPr>
          <a:xfrm>
            <a:off x="389467" y="3019647"/>
            <a:ext cx="5668433" cy="3225543"/>
          </a:xfrm>
        </p:spPr>
        <p:txBody>
          <a:bodyPr/>
          <a:lstStyle/>
          <a:p>
            <a:r>
              <a:rPr lang="de-DE" sz="1800" dirty="0" err="1" smtClean="0"/>
              <a:t>Originated</a:t>
            </a:r>
            <a:r>
              <a:rPr lang="de-DE" sz="1800" dirty="0" smtClean="0"/>
              <a:t> at UC Berkeley </a:t>
            </a:r>
            <a:r>
              <a:rPr lang="de-DE" sz="1800" dirty="0" err="1" smtClean="0"/>
              <a:t>AMPLab</a:t>
            </a:r>
            <a:endParaRPr lang="de-DE" sz="1800" dirty="0" smtClean="0"/>
          </a:p>
          <a:p>
            <a:r>
              <a:rPr lang="de-DE" sz="1800" dirty="0" smtClean="0"/>
              <a:t>Initial </a:t>
            </a:r>
            <a:r>
              <a:rPr lang="de-DE" sz="1800" dirty="0" err="1" smtClean="0"/>
              <a:t>work</a:t>
            </a:r>
            <a:r>
              <a:rPr lang="de-DE" sz="1800" dirty="0" smtClean="0"/>
              <a:t> </a:t>
            </a:r>
            <a:r>
              <a:rPr lang="de-DE" sz="1800" dirty="0" err="1" smtClean="0"/>
              <a:t>by</a:t>
            </a:r>
            <a:r>
              <a:rPr lang="de-DE" sz="1800" dirty="0" smtClean="0"/>
              <a:t> Ben </a:t>
            </a:r>
            <a:r>
              <a:rPr lang="de-DE" sz="1800" dirty="0" err="1" smtClean="0"/>
              <a:t>Hindman</a:t>
            </a:r>
            <a:endParaRPr lang="de-DE" sz="1800" dirty="0" smtClean="0"/>
          </a:p>
          <a:p>
            <a:r>
              <a:rPr lang="de-DE" sz="1800" dirty="0" smtClean="0"/>
              <a:t>First </a:t>
            </a:r>
            <a:r>
              <a:rPr lang="de-DE" sz="1800" dirty="0" err="1" smtClean="0"/>
              <a:t>release</a:t>
            </a:r>
            <a:r>
              <a:rPr lang="de-DE" sz="1800" dirty="0" smtClean="0"/>
              <a:t> back in 2009</a:t>
            </a:r>
          </a:p>
          <a:p>
            <a:r>
              <a:rPr lang="de-DE" sz="1800" dirty="0" smtClean="0"/>
              <a:t>Open Source </a:t>
            </a:r>
            <a:r>
              <a:rPr lang="de-DE" sz="1800" dirty="0" err="1" smtClean="0"/>
              <a:t>project</a:t>
            </a:r>
            <a:r>
              <a:rPr lang="de-DE" sz="1800" dirty="0" smtClean="0"/>
              <a:t> (APL 2.0)</a:t>
            </a:r>
          </a:p>
        </p:txBody>
      </p:sp>
    </p:spTree>
    <p:extLst>
      <p:ext uri="{BB962C8B-B14F-4D97-AF65-F5344CB8AC3E}">
        <p14:creationId xmlns:p14="http://schemas.microsoft.com/office/powerpoint/2010/main" val="11296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13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6753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4676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Orchestration: </a:t>
            </a:r>
            <a:r>
              <a:rPr lang="de-DE" dirty="0" err="1" smtClean="0"/>
              <a:t>Far</a:t>
            </a:r>
            <a:r>
              <a:rPr lang="de-DE" dirty="0" smtClean="0"/>
              <a:t> </a:t>
            </a:r>
            <a:r>
              <a:rPr lang="de-DE" dirty="0" err="1" smtClean="0"/>
              <a:t>Beyond</a:t>
            </a:r>
            <a:r>
              <a:rPr lang="de-DE" dirty="0" smtClean="0"/>
              <a:t> </a:t>
            </a:r>
            <a:r>
              <a:rPr lang="de-DE" dirty="0" err="1" smtClean="0"/>
              <a:t>Composition</a:t>
            </a:r>
            <a:r>
              <a:rPr lang="de-DE" dirty="0" smtClean="0"/>
              <a:t>. </a:t>
            </a:r>
            <a:r>
              <a:rPr lang="de-DE" dirty="0" err="1" smtClean="0"/>
              <a:t>Automating</a:t>
            </a:r>
            <a:r>
              <a:rPr lang="de-DE" dirty="0" smtClean="0"/>
              <a:t> Standard </a:t>
            </a:r>
            <a:r>
              <a:rPr lang="de-DE" dirty="0" err="1" smtClean="0"/>
              <a:t>Operations</a:t>
            </a:r>
            <a:r>
              <a:rPr lang="de-DE" dirty="0" smtClean="0"/>
              <a:t> </a:t>
            </a:r>
            <a:r>
              <a:rPr lang="de-DE" dirty="0" err="1" smtClean="0"/>
              <a:t>Procedures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14</a:t>
            </a:fld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509" y="1380327"/>
            <a:ext cx="4078586" cy="110461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990774" y="4453120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</a:t>
            </a:r>
            <a:r>
              <a:rPr lang="de-DE" dirty="0" err="1" smtClean="0"/>
              <a:t>Orchestrator</a:t>
            </a:r>
            <a:endParaRPr lang="de-DE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5914802" y="3970737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Application</a:t>
            </a:r>
            <a:r>
              <a:rPr lang="de-DE" b="1" dirty="0" smtClean="0"/>
              <a:t> </a:t>
            </a:r>
            <a:r>
              <a:rPr lang="de-DE" b="1" dirty="0" err="1" smtClean="0"/>
              <a:t>Blueprint</a:t>
            </a:r>
            <a:endParaRPr lang="de-DE" dirty="0"/>
          </a:p>
        </p:txBody>
      </p:sp>
      <p:cxnSp>
        <p:nvCxnSpPr>
          <p:cNvPr id="9" name="Gerader Verbinder 8"/>
          <p:cNvCxnSpPr/>
          <p:nvPr/>
        </p:nvCxnSpPr>
        <p:spPr>
          <a:xfrm flipV="1">
            <a:off x="5729272" y="3857686"/>
            <a:ext cx="0" cy="595434"/>
          </a:xfrm>
          <a:prstGeom prst="line">
            <a:avLst/>
          </a:prstGeom>
          <a:ln w="28575" cmpd="sng">
            <a:solidFill>
              <a:schemeClr val="tx2"/>
            </a:solidFill>
            <a:headEnd w="lg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5530489" y="3573376"/>
            <a:ext cx="384313" cy="36933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2" name="Rechteck 11"/>
          <p:cNvSpPr/>
          <p:nvPr/>
        </p:nvSpPr>
        <p:spPr>
          <a:xfrm>
            <a:off x="3990774" y="5372117"/>
            <a:ext cx="3530009" cy="56352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Cluster Scheduler</a:t>
            </a:r>
          </a:p>
        </p:txBody>
      </p:sp>
      <p:cxnSp>
        <p:nvCxnSpPr>
          <p:cNvPr id="14" name="Gerade Verbindung mit Pfeil 13"/>
          <p:cNvCxnSpPr>
            <a:stCxn id="6" idx="2"/>
            <a:endCxn id="12" idx="0"/>
          </p:cNvCxnSpPr>
          <p:nvPr/>
        </p:nvCxnSpPr>
        <p:spPr>
          <a:xfrm>
            <a:off x="5755779" y="5016646"/>
            <a:ext cx="0" cy="355471"/>
          </a:xfrm>
          <a:prstGeom prst="straightConnector1">
            <a:avLst/>
          </a:prstGeom>
          <a:ln w="28575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5914802" y="6106448"/>
            <a:ext cx="2739365" cy="369332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/>
              <a:t>Running</a:t>
            </a:r>
            <a:r>
              <a:rPr lang="de-DE" b="1" dirty="0" smtClean="0"/>
              <a:t> </a:t>
            </a:r>
            <a:r>
              <a:rPr lang="de-DE" b="1" dirty="0" err="1" smtClean="0"/>
              <a:t>Application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5194059" y="3180021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DevOps</a:t>
            </a:r>
            <a:r>
              <a:rPr lang="de-DE" dirty="0" smtClean="0"/>
              <a:t> API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711645" y="2465380"/>
            <a:ext cx="2717411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</a:t>
            </a:r>
            <a:r>
              <a:rPr lang="de-DE" dirty="0" err="1" smtClean="0"/>
              <a:t>un</a:t>
            </a:r>
            <a:r>
              <a:rPr lang="de-DE" dirty="0" smtClean="0"/>
              <a:t> (</a:t>
            </a:r>
            <a:r>
              <a:rPr lang="de-DE" dirty="0" err="1" smtClean="0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rollback</a:t>
            </a:r>
            <a:r>
              <a:rPr lang="de-DE" dirty="0"/>
              <a:t> (</a:t>
            </a:r>
            <a:r>
              <a:rPr lang="de-DE" dirty="0" err="1"/>
              <a:t>composition</a:t>
            </a:r>
            <a:r>
              <a:rPr lang="de-DE" dirty="0" smtClean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re-deploy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scale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c</a:t>
            </a:r>
            <a:r>
              <a:rPr lang="de-DE" dirty="0" err="1" smtClean="0"/>
              <a:t>onfigure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monitor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k</a:t>
            </a:r>
            <a:r>
              <a:rPr lang="de-DE" dirty="0" smtClean="0"/>
              <a:t>ill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19" name="Gerader Verbinder 18"/>
          <p:cNvCxnSpPr>
            <a:stCxn id="17" idx="3"/>
            <a:endCxn id="10" idx="2"/>
          </p:cNvCxnSpPr>
          <p:nvPr/>
        </p:nvCxnSpPr>
        <p:spPr>
          <a:xfrm>
            <a:off x="3429056" y="3758042"/>
            <a:ext cx="2101433" cy="0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9017141" y="4075123"/>
            <a:ext cx="2743059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scaling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smtClean="0"/>
              <a:t>auto-</a:t>
            </a:r>
            <a:r>
              <a:rPr lang="de-DE" dirty="0" err="1" smtClean="0"/>
              <a:t>healing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network</a:t>
            </a:r>
            <a:r>
              <a:rPr lang="de-DE" dirty="0" smtClean="0"/>
              <a:t> </a:t>
            </a:r>
            <a:r>
              <a:rPr lang="de-DE" dirty="0" err="1" smtClean="0"/>
              <a:t>orchestration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deployment</a:t>
            </a:r>
            <a:r>
              <a:rPr lang="de-DE" dirty="0" smtClean="0"/>
              <a:t> </a:t>
            </a:r>
            <a:r>
              <a:rPr lang="de-DE" dirty="0" err="1" smtClean="0"/>
              <a:t>workflows</a:t>
            </a:r>
            <a:endParaRPr lang="de-DE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 smtClean="0"/>
              <a:t>container</a:t>
            </a:r>
            <a:r>
              <a:rPr lang="de-DE" dirty="0" smtClean="0"/>
              <a:t> </a:t>
            </a:r>
            <a:r>
              <a:rPr lang="de-DE" dirty="0" err="1" smtClean="0"/>
              <a:t>logistics</a:t>
            </a:r>
            <a:endParaRPr lang="de-DE" dirty="0"/>
          </a:p>
        </p:txBody>
      </p:sp>
      <p:cxnSp>
        <p:nvCxnSpPr>
          <p:cNvPr id="23" name="Gerader Verbinder 22"/>
          <p:cNvCxnSpPr>
            <a:stCxn id="6" idx="3"/>
            <a:endCxn id="22" idx="1"/>
          </p:cNvCxnSpPr>
          <p:nvPr/>
        </p:nvCxnSpPr>
        <p:spPr>
          <a:xfrm>
            <a:off x="7520783" y="4734883"/>
            <a:ext cx="1496358" cy="355903"/>
          </a:xfrm>
          <a:prstGeom prst="line">
            <a:avLst/>
          </a:prstGeom>
          <a:ln w="31750" cmpd="sng">
            <a:solidFill>
              <a:schemeClr val="tx2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11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2" grpId="0" animBg="1"/>
      <p:bldP spid="15" grpId="0" animBg="1"/>
      <p:bldP spid="16" grpId="0"/>
      <p:bldP spid="17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Marathon Cluster </a:t>
            </a:r>
            <a:r>
              <a:rPr lang="de-DE" dirty="0" err="1" smtClean="0"/>
              <a:t>Orchestrator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15</a:t>
            </a:fld>
            <a:endParaRPr lang="de-DE"/>
          </a:p>
        </p:txBody>
      </p:sp>
      <p:pic>
        <p:nvPicPr>
          <p:cNvPr id="5" name="Picture 2" descr="https://s3.amazonaws.com/media-p.slid.es/uploads/abishekbhat/images/331941/docker_executor_revised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657" y="1180505"/>
            <a:ext cx="6668082" cy="500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27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Docker </a:t>
            </a:r>
            <a:r>
              <a:rPr lang="de-DE" dirty="0" err="1" smtClean="0"/>
              <a:t>Compose</a:t>
            </a:r>
            <a:r>
              <a:rPr lang="de-DE" dirty="0" smtClean="0"/>
              <a:t> </a:t>
            </a:r>
            <a:r>
              <a:rPr lang="de-DE" dirty="0" err="1" smtClean="0"/>
              <a:t>Blueprint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16</a:t>
            </a:fld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6454" y="1339531"/>
            <a:ext cx="1221618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latin typeface="Source Code Pro" panose="020B0509030403020204" pitchFamily="49" charset="0"/>
              </a:rPr>
              <a:t>consul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image</a:t>
            </a:r>
            <a:r>
              <a:rPr lang="de-DE" dirty="0">
                <a:latin typeface="Source Code Pro" panose="020B0509030403020204" pitchFamily="49" charset="0"/>
              </a:rPr>
              <a:t>: </a:t>
            </a:r>
            <a:r>
              <a:rPr lang="de-DE" dirty="0" err="1">
                <a:latin typeface="Source Code Pro" panose="020B0509030403020204" pitchFamily="49" charset="0"/>
              </a:rPr>
              <a:t>gliderlabs</a:t>
            </a:r>
            <a:r>
              <a:rPr lang="de-DE" dirty="0">
                <a:latin typeface="Source Code Pro" panose="020B0509030403020204" pitchFamily="49" charset="0"/>
              </a:rPr>
              <a:t>/consul-server:0.6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command</a:t>
            </a:r>
            <a:r>
              <a:rPr lang="de-DE" dirty="0">
                <a:latin typeface="Source Code Pro" panose="020B0509030403020204" pitchFamily="49" charset="0"/>
              </a:rPr>
              <a:t>: "-</a:t>
            </a:r>
            <a:r>
              <a:rPr lang="de-DE" dirty="0" err="1">
                <a:latin typeface="Source Code Pro" panose="020B0509030403020204" pitchFamily="49" charset="0"/>
              </a:rPr>
              <a:t>data</a:t>
            </a:r>
            <a:r>
              <a:rPr lang="de-DE" dirty="0">
                <a:latin typeface="Source Code Pro" panose="020B0509030403020204" pitchFamily="49" charset="0"/>
              </a:rPr>
              <a:t>-dir /</a:t>
            </a:r>
            <a:r>
              <a:rPr lang="de-DE" dirty="0" err="1">
                <a:latin typeface="Source Code Pro" panose="020B0509030403020204" pitchFamily="49" charset="0"/>
              </a:rPr>
              <a:t>tmp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 -bootstrap-</a:t>
            </a:r>
            <a:r>
              <a:rPr lang="de-DE" dirty="0" err="1">
                <a:latin typeface="Source Code Pro" panose="020B0509030403020204" pitchFamily="49" charset="0"/>
              </a:rPr>
              <a:t>expect</a:t>
            </a:r>
            <a:r>
              <a:rPr lang="de-DE" dirty="0">
                <a:latin typeface="Source Code Pro" panose="020B0509030403020204" pitchFamily="49" charset="0"/>
              </a:rPr>
              <a:t> 1 -server -</a:t>
            </a:r>
            <a:r>
              <a:rPr lang="de-DE" dirty="0" err="1">
                <a:latin typeface="Source Code Pro" panose="020B0509030403020204" pitchFamily="49" charset="0"/>
              </a:rPr>
              <a:t>ui</a:t>
            </a:r>
            <a:r>
              <a:rPr lang="de-DE" dirty="0">
                <a:latin typeface="Source Code Pro" panose="020B0509030403020204" pitchFamily="49" charset="0"/>
              </a:rPr>
              <a:t> -</a:t>
            </a:r>
            <a:r>
              <a:rPr lang="de-DE" dirty="0" err="1">
                <a:latin typeface="Source Code Pro" panose="020B0509030403020204" pitchFamily="49" charset="0"/>
              </a:rPr>
              <a:t>node</a:t>
            </a:r>
            <a:r>
              <a:rPr lang="de-DE" dirty="0">
                <a:latin typeface="Source Code Pro" panose="020B0509030403020204" pitchFamily="49" charset="0"/>
              </a:rPr>
              <a:t>=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r>
              <a:rPr lang="de-DE" dirty="0">
                <a:latin typeface="Source Code Pro" panose="020B0509030403020204" pitchFamily="49" charset="0"/>
              </a:rPr>
              <a:t>-server"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environment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GOMAXPROCS=10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"8300:8300"     #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 - Server RPC </a:t>
            </a:r>
            <a:r>
              <a:rPr lang="de-DE" dirty="0" err="1">
                <a:latin typeface="Source Code Pro" panose="020B0509030403020204" pitchFamily="49" charset="0"/>
              </a:rPr>
              <a:t>address</a:t>
            </a:r>
            <a:r>
              <a:rPr lang="de-DE" dirty="0">
                <a:latin typeface="Source Code Pro" panose="020B0509030403020204" pitchFamily="49" charset="0"/>
              </a:rPr>
              <a:t>. Default 8300.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"8500:8500"     #http - The HTTP API,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8500.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"8600:8600/</a:t>
            </a:r>
            <a:r>
              <a:rPr lang="de-DE" dirty="0" err="1">
                <a:latin typeface="Source Code Pro" panose="020B0509030403020204" pitchFamily="49" charset="0"/>
              </a:rPr>
              <a:t>udp</a:t>
            </a:r>
            <a:r>
              <a:rPr lang="de-DE" dirty="0">
                <a:latin typeface="Source Code Pro" panose="020B0509030403020204" pitchFamily="49" charset="0"/>
              </a:rPr>
              <a:t>" #</a:t>
            </a:r>
            <a:r>
              <a:rPr lang="de-DE" dirty="0" err="1">
                <a:latin typeface="Source Code Pro" panose="020B0509030403020204" pitchFamily="49" charset="0"/>
              </a:rPr>
              <a:t>dns</a:t>
            </a:r>
            <a:r>
              <a:rPr lang="de-DE" dirty="0">
                <a:latin typeface="Source Code Pro" panose="020B0509030403020204" pitchFamily="49" charset="0"/>
              </a:rPr>
              <a:t> - The DNS </a:t>
            </a:r>
            <a:r>
              <a:rPr lang="de-DE" dirty="0" err="1">
                <a:latin typeface="Source Code Pro" panose="020B0509030403020204" pitchFamily="49" charset="0"/>
              </a:rPr>
              <a:t>server</a:t>
            </a:r>
            <a:r>
              <a:rPr lang="de-DE" dirty="0">
                <a:latin typeface="Source Code Pro" panose="020B0509030403020204" pitchFamily="49" charset="0"/>
              </a:rPr>
              <a:t>, -1 </a:t>
            </a:r>
            <a:r>
              <a:rPr lang="de-DE" dirty="0" err="1">
                <a:latin typeface="Source Code Pro" panose="020B0509030403020204" pitchFamily="49" charset="0"/>
              </a:rPr>
              <a:t>to</a:t>
            </a:r>
            <a:r>
              <a:rPr lang="de-DE" dirty="0">
                <a:latin typeface="Source Code Pro" panose="020B0509030403020204" pitchFamily="49" charset="0"/>
              </a:rPr>
              <a:t> </a:t>
            </a:r>
            <a:r>
              <a:rPr lang="de-DE" dirty="0" err="1">
                <a:latin typeface="Source Code Pro" panose="020B0509030403020204" pitchFamily="49" charset="0"/>
              </a:rPr>
              <a:t>disable</a:t>
            </a:r>
            <a:r>
              <a:rPr lang="de-DE" dirty="0">
                <a:latin typeface="Source Code Pro" panose="020B0509030403020204" pitchFamily="49" charset="0"/>
              </a:rPr>
              <a:t>. Default 8600.</a:t>
            </a:r>
          </a:p>
          <a:p>
            <a:endParaRPr lang="de-DE" dirty="0">
              <a:latin typeface="Source Code Pro" panose="020B0509030403020204" pitchFamily="49" charset="0"/>
            </a:endParaRPr>
          </a:p>
          <a:p>
            <a:r>
              <a:rPr lang="de-DE" b="1" dirty="0" err="1">
                <a:latin typeface="Source Code Pro" panose="020B0509030403020204" pitchFamily="49" charset="0"/>
              </a:rPr>
              <a:t>zwitscher-chuck</a:t>
            </a:r>
            <a:r>
              <a:rPr lang="de-DE" b="1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build</a:t>
            </a:r>
            <a:r>
              <a:rPr lang="de-DE" dirty="0">
                <a:latin typeface="Source Code Pro" panose="020B0509030403020204" pitchFamily="49" charset="0"/>
              </a:rPr>
              <a:t>: ../../</a:t>
            </a:r>
            <a:r>
              <a:rPr lang="de-DE" dirty="0" err="1">
                <a:latin typeface="Source Code Pro" panose="020B0509030403020204" pitchFamily="49" charset="0"/>
              </a:rPr>
              <a:t>services</a:t>
            </a:r>
            <a:r>
              <a:rPr lang="de-DE" dirty="0">
                <a:latin typeface="Source Code Pro" panose="020B0509030403020204" pitchFamily="49" charset="0"/>
              </a:rPr>
              <a:t>/</a:t>
            </a:r>
            <a:r>
              <a:rPr lang="de-DE" dirty="0" err="1">
                <a:latin typeface="Source Code Pro" panose="020B0509030403020204" pitchFamily="49" charset="0"/>
              </a:rPr>
              <a:t>zwitscher-app-chuck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</a:t>
            </a:r>
            <a:r>
              <a:rPr lang="de-DE" dirty="0" err="1">
                <a:latin typeface="Source Code Pro" panose="020B0509030403020204" pitchFamily="49" charset="0"/>
              </a:rPr>
              <a:t>ports</a:t>
            </a:r>
            <a:r>
              <a:rPr lang="de-DE" dirty="0">
                <a:latin typeface="Source Code Pro" panose="020B0509030403020204" pitchFamily="49" charset="0"/>
              </a:rPr>
              <a:t>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"12340:12340"   #</a:t>
            </a:r>
            <a:r>
              <a:rPr lang="de-DE" dirty="0" err="1">
                <a:latin typeface="Source Code Pro" panose="020B0509030403020204" pitchFamily="49" charset="0"/>
              </a:rPr>
              <a:t>chuck</a:t>
            </a:r>
            <a:r>
              <a:rPr lang="de-DE" dirty="0">
                <a:latin typeface="Source Code Pro" panose="020B0509030403020204" pitchFamily="49" charset="0"/>
              </a:rPr>
              <a:t> REST </a:t>
            </a:r>
            <a:r>
              <a:rPr lang="de-DE" dirty="0" err="1">
                <a:latin typeface="Source Code Pro" panose="020B0509030403020204" pitchFamily="49" charset="0"/>
              </a:rPr>
              <a:t>service</a:t>
            </a:r>
            <a:endParaRPr lang="de-DE" dirty="0">
              <a:latin typeface="Source Code Pro" panose="020B0509030403020204" pitchFamily="49" charset="0"/>
            </a:endParaRPr>
          </a:p>
          <a:p>
            <a:r>
              <a:rPr lang="de-DE" dirty="0">
                <a:latin typeface="Source Code Pro" panose="020B0509030403020204" pitchFamily="49" charset="0"/>
              </a:rPr>
              <a:t>  links:</a:t>
            </a:r>
          </a:p>
          <a:p>
            <a:r>
              <a:rPr lang="de-DE" dirty="0">
                <a:latin typeface="Source Code Pro" panose="020B0509030403020204" pitchFamily="49" charset="0"/>
              </a:rPr>
              <a:t>    - </a:t>
            </a:r>
            <a:r>
              <a:rPr lang="de-DE" dirty="0" err="1">
                <a:latin typeface="Source Code Pro" panose="020B0509030403020204" pitchFamily="49" charset="0"/>
              </a:rPr>
              <a:t>consul</a:t>
            </a:r>
            <a:endParaRPr lang="de-DE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The </a:t>
            </a:r>
            <a:r>
              <a:rPr lang="de-DE" dirty="0" err="1" smtClean="0"/>
              <a:t>Microservice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17</a:t>
            </a:fld>
            <a:endParaRPr lang="de-DE"/>
          </a:p>
        </p:txBody>
      </p:sp>
      <p:sp>
        <p:nvSpPr>
          <p:cNvPr id="4" name="Rectangle 3"/>
          <p:cNvSpPr/>
          <p:nvPr/>
        </p:nvSpPr>
        <p:spPr>
          <a:xfrm>
            <a:off x="389467" y="841850"/>
            <a:ext cx="671718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zwitscher-chuck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adersberger</a:t>
            </a:r>
            <a:r>
              <a:rPr lang="mr-IN" sz="1400" b="1" dirty="0">
                <a:solidFill>
                  <a:srgbClr val="008000"/>
                </a:solidFill>
              </a:rPr>
              <a:t>/zwitscher-app-chuck:1.0.0-SNAPSHOT"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"PORT"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"12340"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"CONSUL"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"consul.marathon.mesos:8500"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"CONFIG_ENV" 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 smtClean="0">
                <a:solidFill>
                  <a:srgbClr val="008000"/>
                </a:solidFill>
              </a:rPr>
              <a:t>zwitscher</a:t>
            </a:r>
            <a:r>
              <a:rPr lang="mr-IN" sz="1400" b="1" dirty="0" smtClean="0">
                <a:solidFill>
                  <a:srgbClr val="008000"/>
                </a:solidFill>
              </a:rPr>
              <a:t>“</a:t>
            </a:r>
            <a:r>
              <a:rPr lang="de-DE" sz="1400" b="1" dirty="0" smtClean="0">
                <a:solidFill>
                  <a:srgbClr val="008000"/>
                </a:solidFill>
              </a:rPr>
              <a:t> </a:t>
            </a:r>
            <a:r>
              <a:rPr lang="mr-IN" sz="1400" dirty="0" smtClean="0"/>
              <a:t>},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args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 smtClean="0"/>
              <a:t>[</a:t>
            </a:r>
            <a:r>
              <a:rPr lang="mr-IN" sz="1400" b="1" dirty="0" smtClean="0">
                <a:solidFill>
                  <a:srgbClr val="008000"/>
                </a:solidFill>
              </a:rPr>
              <a:t>"-</a:t>
            </a:r>
            <a:r>
              <a:rPr lang="mr-IN" sz="1400" b="1" dirty="0">
                <a:solidFill>
                  <a:srgbClr val="008000"/>
                </a:solidFill>
              </a:rPr>
              <a:t>Xmx256m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12340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metrics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ping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</a:t>
            </a:r>
            <a:r>
              <a:rPr lang="de-DE" sz="1400" dirty="0" smtClean="0">
                <a:solidFill>
                  <a:srgbClr val="0000FF"/>
                </a:solidFill>
              </a:rPr>
              <a:t>      </a:t>
            </a:r>
            <a:r>
              <a:rPr lang="mr-IN" sz="1400" dirty="0" smtClean="0"/>
              <a:t>}],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constraints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[[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hostname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 </a:t>
            </a:r>
            <a:r>
              <a:rPr lang="mr-IN" sz="1400" b="1" dirty="0">
                <a:solidFill>
                  <a:srgbClr val="008000"/>
                </a:solidFill>
              </a:rPr>
              <a:t>"UNIQUE"</a:t>
            </a:r>
            <a:r>
              <a:rPr lang="mr-IN" sz="1400" dirty="0"/>
              <a:t>]]</a:t>
            </a:r>
            <a:br>
              <a:rPr lang="mr-IN" sz="1400" dirty="0"/>
            </a:br>
            <a:r>
              <a:rPr lang="mr-IN" sz="1400" dirty="0"/>
              <a:t>}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487112" y="825808"/>
            <a:ext cx="55563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Application ID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Required resources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Number of application instances (can also be scaled afterwards)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image to instantiate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Docker networking mode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477462" y="2988265"/>
            <a:ext cx="48558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The ports to be exported (also port mapping supported)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Environment variables e.g. endpoint names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Container startup arguments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03154" y="4389302"/>
            <a:ext cx="22349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Health checks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  <a:p>
            <a:pPr marL="285750" indent="-285750">
              <a:buFont typeface="Wingdings" charset="2"/>
              <a:buChar char="§"/>
            </a:pPr>
            <a:endParaRPr lang="en-US" sz="1400" dirty="0" smtClean="0"/>
          </a:p>
          <a:p>
            <a:pPr marL="285750" indent="-285750">
              <a:buFont typeface="Wingdings" charset="2"/>
              <a:buChar char="§"/>
            </a:pPr>
            <a:r>
              <a:rPr lang="en-US" sz="1400" dirty="0" smtClean="0"/>
              <a:t>Placement constraints</a:t>
            </a:r>
          </a:p>
          <a:p>
            <a:pPr marL="285750" indent="-285750">
              <a:buFont typeface="Wingdings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8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 smtClean="0"/>
              <a:t>equivalent</a:t>
            </a:r>
            <a:r>
              <a:rPr lang="de-DE" dirty="0" smtClean="0"/>
              <a:t> Marathon </a:t>
            </a:r>
            <a:r>
              <a:rPr lang="de-DE" dirty="0" err="1" smtClean="0"/>
              <a:t>Blueprint</a:t>
            </a:r>
            <a:r>
              <a:rPr lang="de-DE" dirty="0" smtClean="0"/>
              <a:t>: </a:t>
            </a:r>
            <a:r>
              <a:rPr lang="de-DE" dirty="0" err="1" smtClean="0"/>
              <a:t>Consul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18</a:t>
            </a:fld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389468" y="1092147"/>
            <a:ext cx="713427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400" dirty="0" smtClean="0"/>
              <a:t>{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cpus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mem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256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disk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instances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cmd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</a:t>
            </a:r>
            <a:r>
              <a:rPr lang="mr-IN" sz="1400" b="1" dirty="0" err="1">
                <a:solidFill>
                  <a:srgbClr val="008000"/>
                </a:solidFill>
              </a:rPr>
              <a:t>bin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</a:t>
            </a:r>
            <a:r>
              <a:rPr lang="mr-IN" sz="1400" b="1" dirty="0" err="1">
                <a:solidFill>
                  <a:srgbClr val="008000"/>
                </a:solidFill>
              </a:rPr>
              <a:t>agent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ui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advertise</a:t>
            </a:r>
            <a:r>
              <a:rPr lang="mr-IN" sz="1400" b="1" dirty="0">
                <a:solidFill>
                  <a:srgbClr val="008000"/>
                </a:solidFill>
              </a:rPr>
              <a:t>=$HOST -</a:t>
            </a:r>
            <a:r>
              <a:rPr lang="mr-IN" sz="1400" b="1" dirty="0" err="1">
                <a:solidFill>
                  <a:srgbClr val="008000"/>
                </a:solidFill>
              </a:rPr>
              <a:t>config-dir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config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data-dir</a:t>
            </a:r>
            <a:r>
              <a:rPr lang="mr-IN" sz="1400" b="1" dirty="0">
                <a:solidFill>
                  <a:srgbClr val="008000"/>
                </a:solidFill>
              </a:rPr>
              <a:t>=/</a:t>
            </a:r>
            <a:r>
              <a:rPr lang="mr-IN" sz="1400" b="1" dirty="0" err="1">
                <a:solidFill>
                  <a:srgbClr val="008000"/>
                </a:solidFill>
              </a:rPr>
              <a:t>tmp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consul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bootstrap-expect</a:t>
            </a:r>
            <a:r>
              <a:rPr lang="mr-IN" sz="1400" b="1" dirty="0">
                <a:solidFill>
                  <a:srgbClr val="008000"/>
                </a:solidFill>
              </a:rPr>
              <a:t>=1 -</a:t>
            </a:r>
            <a:r>
              <a:rPr lang="mr-IN" sz="1400" b="1" dirty="0" err="1">
                <a:solidFill>
                  <a:srgbClr val="008000"/>
                </a:solidFill>
              </a:rPr>
              <a:t>node</a:t>
            </a:r>
            <a:r>
              <a:rPr lang="mr-IN" sz="1400" b="1" dirty="0">
                <a:solidFill>
                  <a:srgbClr val="008000"/>
                </a:solidFill>
              </a:rPr>
              <a:t>=</a:t>
            </a:r>
            <a:r>
              <a:rPr lang="mr-IN" sz="1400" b="1" dirty="0" err="1">
                <a:solidFill>
                  <a:srgbClr val="008000"/>
                </a:solidFill>
              </a:rPr>
              <a:t>consul-server</a:t>
            </a:r>
            <a:r>
              <a:rPr lang="mr-IN" sz="1400" b="1" dirty="0">
                <a:solidFill>
                  <a:srgbClr val="008000"/>
                </a:solidFill>
              </a:rPr>
              <a:t> -</a:t>
            </a:r>
            <a:r>
              <a:rPr lang="mr-IN" sz="1400" b="1" dirty="0" err="1">
                <a:solidFill>
                  <a:srgbClr val="008000"/>
                </a:solidFill>
              </a:rPr>
              <a:t>client</a:t>
            </a:r>
            <a:r>
              <a:rPr lang="mr-IN" sz="1400" b="1" dirty="0">
                <a:solidFill>
                  <a:srgbClr val="008000"/>
                </a:solidFill>
              </a:rPr>
              <a:t>=0.0.0.0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container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docker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b="1" dirty="0" err="1">
                <a:solidFill>
                  <a:srgbClr val="008000"/>
                </a:solidFill>
              </a:rPr>
              <a:t>gliderlabs</a:t>
            </a:r>
            <a:r>
              <a:rPr lang="mr-IN" sz="1400" b="1" dirty="0">
                <a:solidFill>
                  <a:srgbClr val="008000"/>
                </a:solidFill>
              </a:rPr>
              <a:t>/consul-server:0.6"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forcePullImage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 err="1">
                <a:solidFill>
                  <a:srgbClr val="000080"/>
                </a:solidFill>
              </a:rPr>
              <a:t>true</a:t>
            </a:r>
            <a:r>
              <a:rPr lang="mr-IN" sz="1400" dirty="0" smtClean="0"/>
              <a:t>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network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"HOST"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  </a:t>
            </a:r>
            <a:r>
              <a:rPr lang="mr-IN" sz="1400" dirty="0"/>
              <a:t>}</a:t>
            </a:r>
            <a:br>
              <a:rPr lang="mr-IN" sz="1400" dirty="0"/>
            </a:br>
            <a:r>
              <a:rPr lang="mr-IN" sz="1400" dirty="0"/>
              <a:t>  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r>
              <a:rPr lang="mr-IN" sz="1400" dirty="0">
                <a:solidFill>
                  <a:srgbClr val="0000FF"/>
                </a:solidFill>
              </a:rPr>
              <a:t>8300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8301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8302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8400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 </a:t>
            </a:r>
            <a:r>
              <a:rPr lang="mr-IN" sz="1400" dirty="0">
                <a:solidFill>
                  <a:srgbClr val="0000FF"/>
                </a:solidFill>
              </a:rPr>
              <a:t>8600</a:t>
            </a:r>
            <a:r>
              <a:rPr lang="mr-IN" sz="1400" dirty="0" smtClean="0"/>
              <a:t>],</a:t>
            </a:r>
            <a:r>
              <a:rPr lang="mr-IN" sz="1400" dirty="0"/>
              <a:t/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env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{</a:t>
            </a:r>
            <a:br>
              <a:rPr lang="mr-IN" sz="1400" dirty="0"/>
            </a:br>
            <a:r>
              <a:rPr lang="mr-IN" sz="1400" dirty="0"/>
              <a:t>    </a:t>
            </a:r>
            <a:r>
              <a:rPr lang="mr-IN" sz="1400" b="1" dirty="0">
                <a:solidFill>
                  <a:srgbClr val="660E7A"/>
                </a:solidFill>
              </a:rPr>
              <a:t>"GOMAXPROCS"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"10"</a:t>
            </a:r>
            <a:br>
              <a:rPr lang="mr-IN" sz="1400" b="1" dirty="0">
                <a:solidFill>
                  <a:srgbClr val="008000"/>
                </a:solidFill>
              </a:rPr>
            </a:br>
            <a:r>
              <a:rPr lang="mr-IN" sz="1400" b="1" dirty="0">
                <a:solidFill>
                  <a:srgbClr val="008000"/>
                </a:solidFill>
              </a:rPr>
              <a:t>  </a:t>
            </a:r>
            <a:r>
              <a:rPr lang="mr-IN" sz="1400" dirty="0"/>
              <a:t>},</a:t>
            </a:r>
            <a:br>
              <a:rPr lang="mr-IN" sz="1400" dirty="0"/>
            </a:br>
            <a:r>
              <a:rPr lang="mr-IN" sz="1400" dirty="0"/>
              <a:t>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healthChecks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[</a:t>
            </a:r>
            <a:br>
              <a:rPr lang="mr-IN" sz="1400" dirty="0"/>
            </a:br>
            <a:r>
              <a:rPr lang="mr-IN" sz="1400" dirty="0"/>
              <a:t>    {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protocol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"HTTP</a:t>
            </a:r>
            <a:r>
              <a:rPr lang="mr-IN" sz="1400" b="1" dirty="0" smtClean="0">
                <a:solidFill>
                  <a:srgbClr val="008000"/>
                </a:solidFill>
              </a:rPr>
              <a:t>"</a:t>
            </a:r>
            <a:r>
              <a:rPr lang="mr-IN" sz="1400" dirty="0" smtClean="0"/>
              <a:t>,</a:t>
            </a:r>
            <a:r>
              <a:rPr lang="de-DE" sz="1400" dirty="0"/>
              <a:t> </a:t>
            </a:r>
            <a:r>
              <a:rPr lang="mr-IN" sz="1400" b="1" dirty="0" smtClean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port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8500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path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b="1" dirty="0">
                <a:solidFill>
                  <a:srgbClr val="008000"/>
                </a:solidFill>
              </a:rPr>
              <a:t>"/v1/</a:t>
            </a:r>
            <a:r>
              <a:rPr lang="mr-IN" sz="1400" b="1" dirty="0" err="1">
                <a:solidFill>
                  <a:srgbClr val="008000"/>
                </a:solidFill>
              </a:rPr>
              <a:t>status</a:t>
            </a:r>
            <a:r>
              <a:rPr lang="mr-IN" sz="1400" b="1" dirty="0">
                <a:solidFill>
                  <a:srgbClr val="008000"/>
                </a:solidFill>
              </a:rPr>
              <a:t>/</a:t>
            </a:r>
            <a:r>
              <a:rPr lang="mr-IN" sz="1400" b="1" dirty="0" err="1">
                <a:solidFill>
                  <a:srgbClr val="008000"/>
                </a:solidFill>
              </a:rPr>
              <a:t>leader</a:t>
            </a:r>
            <a:r>
              <a:rPr lang="mr-IN" sz="1400" b="1" dirty="0">
                <a:solidFill>
                  <a:srgbClr val="008000"/>
                </a:solidFill>
              </a:rPr>
              <a:t>"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intervalSeconds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timeoutSeconds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10</a:t>
            </a:r>
            <a:r>
              <a:rPr lang="mr-IN" sz="1400" dirty="0"/>
              <a:t>,</a:t>
            </a:r>
            <a:br>
              <a:rPr lang="mr-IN" sz="1400" dirty="0"/>
            </a:br>
            <a:r>
              <a:rPr lang="mr-IN" sz="1400" dirty="0"/>
              <a:t>      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b="1" dirty="0" err="1">
                <a:solidFill>
                  <a:srgbClr val="660E7A"/>
                </a:solidFill>
              </a:rPr>
              <a:t>maxConsecutiveFailures</a:t>
            </a:r>
            <a:r>
              <a:rPr lang="mr-IN" sz="1400" b="1" dirty="0">
                <a:solidFill>
                  <a:srgbClr val="660E7A"/>
                </a:solidFill>
              </a:rPr>
              <a:t>"</a:t>
            </a:r>
            <a:r>
              <a:rPr lang="mr-IN" sz="1400" dirty="0"/>
              <a:t>: </a:t>
            </a:r>
            <a:r>
              <a:rPr lang="mr-IN" sz="1400" dirty="0">
                <a:solidFill>
                  <a:srgbClr val="0000FF"/>
                </a:solidFill>
              </a:rPr>
              <a:t>3</a:t>
            </a:r>
            <a:br>
              <a:rPr lang="mr-IN" sz="1400" dirty="0">
                <a:solidFill>
                  <a:srgbClr val="0000FF"/>
                </a:solidFill>
              </a:rPr>
            </a:br>
            <a:r>
              <a:rPr lang="mr-IN" sz="1400" dirty="0">
                <a:solidFill>
                  <a:srgbClr val="0000FF"/>
                </a:solidFill>
              </a:rPr>
              <a:t>    </a:t>
            </a:r>
            <a:r>
              <a:rPr lang="mr-IN" sz="1400" dirty="0" smtClean="0"/>
              <a:t>}]}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146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19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7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0" y="0"/>
            <a:ext cx="12192000" cy="69084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3" name="Rounded Rectangle 22"/>
          <p:cNvSpPr/>
          <p:nvPr/>
        </p:nvSpPr>
        <p:spPr>
          <a:xfrm>
            <a:off x="2822750" y="515212"/>
            <a:ext cx="6060558" cy="567141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7" name="TextBox 26"/>
          <p:cNvSpPr txBox="1"/>
          <p:nvPr/>
        </p:nvSpPr>
        <p:spPr>
          <a:xfrm>
            <a:off x="3333491" y="515212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(4) </a:t>
            </a:r>
            <a:r>
              <a:rPr lang="en-US" sz="2400" b="1" dirty="0" smtClean="0"/>
              <a:t>Orchestration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</a:t>
            </a:fld>
            <a:endParaRPr lang="de-DE"/>
          </a:p>
        </p:txBody>
      </p:sp>
      <p:grpSp>
        <p:nvGrpSpPr>
          <p:cNvPr id="31" name="Group 30"/>
          <p:cNvGrpSpPr/>
          <p:nvPr/>
        </p:nvGrpSpPr>
        <p:grpSpPr>
          <a:xfrm>
            <a:off x="3007604" y="1936812"/>
            <a:ext cx="5741582" cy="4125433"/>
            <a:chOff x="2913321" y="1733517"/>
            <a:chExt cx="5741582" cy="4125433"/>
          </a:xfrm>
        </p:grpSpPr>
        <p:sp>
          <p:nvSpPr>
            <p:cNvPr id="19" name="Rounded Rectangle 18"/>
            <p:cNvSpPr/>
            <p:nvPr/>
          </p:nvSpPr>
          <p:spPr>
            <a:xfrm>
              <a:off x="2913321" y="1733517"/>
              <a:ext cx="5741582" cy="412543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086404" y="2795031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09836" y="2997653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7086404" y="3796234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09836" y="3998856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086404" y="4773438"/>
              <a:ext cx="1334583" cy="86184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9836" y="4976060"/>
              <a:ext cx="941030" cy="5343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3476" y="1744889"/>
              <a:ext cx="2525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(3) </a:t>
              </a:r>
              <a:r>
                <a:rPr lang="en-US" sz="2400" b="1" dirty="0" smtClean="0"/>
                <a:t>Composition</a:t>
              </a:r>
              <a:endParaRPr lang="en-US" sz="2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226791" y="2946152"/>
            <a:ext cx="3315783" cy="2849527"/>
            <a:chOff x="3127547" y="2766787"/>
            <a:chExt cx="3315783" cy="2849527"/>
          </a:xfrm>
        </p:grpSpPr>
        <p:sp>
          <p:nvSpPr>
            <p:cNvPr id="8" name="Rounded Rectangle 7"/>
            <p:cNvSpPr/>
            <p:nvPr/>
          </p:nvSpPr>
          <p:spPr>
            <a:xfrm>
              <a:off x="3127547" y="2766787"/>
              <a:ext cx="3315783" cy="2849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7002" t="35852" r="8967" b="38960"/>
            <a:stretch/>
          </p:blipFill>
          <p:spPr>
            <a:xfrm>
              <a:off x="3456367" y="3140067"/>
              <a:ext cx="2647536" cy="79356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2632" y="2795031"/>
              <a:ext cx="30556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(2) </a:t>
              </a:r>
              <a:r>
                <a:rPr lang="en-US" sz="2400" b="1" dirty="0" smtClean="0"/>
                <a:t>Containerization</a:t>
              </a:r>
              <a:endParaRPr lang="en-US" sz="2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945" y="4149020"/>
            <a:ext cx="2552720" cy="1531088"/>
            <a:chOff x="3558884" y="4000164"/>
            <a:chExt cx="2552720" cy="1531088"/>
          </a:xfrm>
        </p:grpSpPr>
        <p:sp>
          <p:nvSpPr>
            <p:cNvPr id="5" name="Rounded Rectangle 4"/>
            <p:cNvSpPr/>
            <p:nvPr/>
          </p:nvSpPr>
          <p:spPr>
            <a:xfrm>
              <a:off x="3570571" y="4000164"/>
              <a:ext cx="2477238" cy="15310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4366" y="4523646"/>
              <a:ext cx="2477238" cy="77856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58884" y="4013444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(1) </a:t>
              </a:r>
              <a:r>
                <a:rPr lang="en-US" sz="2400" b="1" dirty="0" err="1" smtClean="0"/>
                <a:t>Microservice</a:t>
              </a:r>
              <a:endParaRPr lang="en-US" sz="2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l="11584" t="11844" r="10652" b="14293"/>
          <a:stretch/>
        </p:blipFill>
        <p:spPr>
          <a:xfrm>
            <a:off x="6087663" y="1190762"/>
            <a:ext cx="2340922" cy="116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Objekt 5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think-cell Folie" r:id="rId5" imgW="648" imgH="649" progId="TCLayout.ActiveDocument.1">
                  <p:embed/>
                </p:oleObj>
              </mc:Choice>
              <mc:Fallback>
                <p:oleObj name="think-cell Folie" r:id="rId5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Docker (</a:t>
            </a:r>
            <a:r>
              <a:rPr lang="de-DE" dirty="0" err="1" smtClean="0"/>
              <a:t>and</a:t>
            </a:r>
            <a:r>
              <a:rPr lang="de-DE" dirty="0" smtClean="0"/>
              <a:t> Marathon) Networking Modes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20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985357" y="1635397"/>
            <a:ext cx="2413000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01257" y="2269384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Rechteck 15"/>
          <p:cNvSpPr/>
          <p:nvPr/>
        </p:nvSpPr>
        <p:spPr>
          <a:xfrm>
            <a:off x="2304109" y="2269384"/>
            <a:ext cx="79932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9" name="Textfeld 28"/>
          <p:cNvSpPr txBox="1"/>
          <p:nvPr/>
        </p:nvSpPr>
        <p:spPr>
          <a:xfrm>
            <a:off x="8092390" y="3635999"/>
            <a:ext cx="241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Overlay</a:t>
            </a:r>
            <a:r>
              <a:rPr lang="de-DE" dirty="0" smtClean="0"/>
              <a:t> Network / User </a:t>
            </a:r>
            <a:r>
              <a:rPr lang="de-DE" dirty="0" err="1" smtClean="0"/>
              <a:t>Defined</a:t>
            </a:r>
            <a:r>
              <a:rPr lang="de-DE" dirty="0" smtClean="0"/>
              <a:t> Network 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7726208" y="1643526"/>
            <a:ext cx="3151714" cy="19939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Rechteck 26"/>
          <p:cNvSpPr/>
          <p:nvPr/>
        </p:nvSpPr>
        <p:spPr>
          <a:xfrm>
            <a:off x="7931820" y="2265389"/>
            <a:ext cx="1079202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8" name="Rechteck 27"/>
          <p:cNvSpPr/>
          <p:nvPr/>
        </p:nvSpPr>
        <p:spPr>
          <a:xfrm>
            <a:off x="9582522" y="2266978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8" name="Rechteck 57"/>
          <p:cNvSpPr/>
          <p:nvPr/>
        </p:nvSpPr>
        <p:spPr>
          <a:xfrm>
            <a:off x="4337848" y="1962323"/>
            <a:ext cx="2360156" cy="150335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0" name="Textfeld 79"/>
          <p:cNvSpPr txBox="1"/>
          <p:nvPr/>
        </p:nvSpPr>
        <p:spPr>
          <a:xfrm>
            <a:off x="1734657" y="3655852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Bridge</a:t>
            </a:r>
            <a:endParaRPr lang="de-DE" dirty="0"/>
          </a:p>
        </p:txBody>
      </p:sp>
      <p:sp>
        <p:nvSpPr>
          <p:cNvPr id="81" name="Textfeld 80"/>
          <p:cNvSpPr txBox="1"/>
          <p:nvPr/>
        </p:nvSpPr>
        <p:spPr>
          <a:xfrm>
            <a:off x="4477548" y="3464426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103549" y="1341177"/>
            <a:ext cx="2107314" cy="62818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Textfeld 6"/>
          <p:cNvSpPr txBox="1"/>
          <p:nvPr/>
        </p:nvSpPr>
        <p:spPr>
          <a:xfrm>
            <a:off x="1738122" y="1655400"/>
            <a:ext cx="1993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>
                <a:solidFill>
                  <a:schemeClr val="bg1"/>
                </a:solidFill>
              </a:rPr>
              <a:t>1.2.3.4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13409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15886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3282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:81</a:t>
            </a:r>
            <a:endParaRPr lang="de-DE" dirty="0"/>
          </a:p>
        </p:txBody>
      </p:sp>
      <p:sp>
        <p:nvSpPr>
          <p:cNvPr id="18" name="Ellipse 17"/>
          <p:cNvSpPr/>
          <p:nvPr/>
        </p:nvSpPr>
        <p:spPr>
          <a:xfrm>
            <a:off x="2458557" y="1411637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9" name="Gerade Verbindung mit Pfeil 18"/>
          <p:cNvCxnSpPr/>
          <p:nvPr/>
        </p:nvCxnSpPr>
        <p:spPr>
          <a:xfrm>
            <a:off x="2693507" y="1901778"/>
            <a:ext cx="0" cy="122535"/>
          </a:xfrm>
          <a:prstGeom prst="straightConnector1">
            <a:avLst/>
          </a:prstGeom>
          <a:ln w="31750" cmpd="sng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2433157" y="1485417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:82</a:t>
            </a:r>
            <a:endParaRPr lang="de-DE" dirty="0"/>
          </a:p>
        </p:txBody>
      </p:sp>
      <p:sp>
        <p:nvSpPr>
          <p:cNvPr id="83" name="Rechteck 82"/>
          <p:cNvSpPr/>
          <p:nvPr/>
        </p:nvSpPr>
        <p:spPr>
          <a:xfrm>
            <a:off x="1234023" y="2003105"/>
            <a:ext cx="688007" cy="67306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Ellipse 7"/>
          <p:cNvSpPr/>
          <p:nvPr/>
        </p:nvSpPr>
        <p:spPr>
          <a:xfrm>
            <a:off x="13409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13282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84" name="Rechteck 83"/>
          <p:cNvSpPr/>
          <p:nvPr/>
        </p:nvSpPr>
        <p:spPr>
          <a:xfrm>
            <a:off x="2368740" y="2002607"/>
            <a:ext cx="688007" cy="67356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2458557" y="2024313"/>
            <a:ext cx="469900" cy="49014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2433157" y="2095186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:80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1186509" y="2447601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5" name="Textfeld 84"/>
          <p:cNvSpPr txBox="1"/>
          <p:nvPr/>
        </p:nvSpPr>
        <p:spPr>
          <a:xfrm>
            <a:off x="2329509" y="2438580"/>
            <a:ext cx="841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>
                <a:solidFill>
                  <a:schemeClr val="bg1"/>
                </a:solidFill>
              </a:rPr>
              <a:t>localhost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87" name="Rechteck 86"/>
          <p:cNvSpPr/>
          <p:nvPr/>
        </p:nvSpPr>
        <p:spPr>
          <a:xfrm>
            <a:off x="8666006" y="2288430"/>
            <a:ext cx="462936" cy="90584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5" name="Ellipse 34"/>
          <p:cNvSpPr/>
          <p:nvPr/>
        </p:nvSpPr>
        <p:spPr>
          <a:xfrm>
            <a:off x="8917890" y="302059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6" name="Ellipse 35"/>
          <p:cNvSpPr/>
          <p:nvPr/>
        </p:nvSpPr>
        <p:spPr>
          <a:xfrm>
            <a:off x="8917890" y="255732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7" name="Ellipse 36"/>
          <p:cNvSpPr/>
          <p:nvPr/>
        </p:nvSpPr>
        <p:spPr>
          <a:xfrm>
            <a:off x="8917890" y="278895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8" name="Ellipse 37"/>
          <p:cNvSpPr/>
          <p:nvPr/>
        </p:nvSpPr>
        <p:spPr>
          <a:xfrm>
            <a:off x="8917890" y="232568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8" name="Rechteck 87"/>
          <p:cNvSpPr/>
          <p:nvPr/>
        </p:nvSpPr>
        <p:spPr>
          <a:xfrm>
            <a:off x="9413755" y="2308193"/>
            <a:ext cx="462936" cy="8860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39" name="Ellipse 38"/>
          <p:cNvSpPr/>
          <p:nvPr/>
        </p:nvSpPr>
        <p:spPr>
          <a:xfrm>
            <a:off x="9477749" y="3033523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0" name="Ellipse 39"/>
          <p:cNvSpPr/>
          <p:nvPr/>
        </p:nvSpPr>
        <p:spPr>
          <a:xfrm>
            <a:off x="9477749" y="2570252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Ellipse 40"/>
          <p:cNvSpPr/>
          <p:nvPr/>
        </p:nvSpPr>
        <p:spPr>
          <a:xfrm>
            <a:off x="9477749" y="2801888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Ellipse 41"/>
          <p:cNvSpPr/>
          <p:nvPr/>
        </p:nvSpPr>
        <p:spPr>
          <a:xfrm>
            <a:off x="9477749" y="2338616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9111567" y="2746918"/>
            <a:ext cx="366182" cy="0"/>
          </a:xfrm>
          <a:prstGeom prst="straightConnector1">
            <a:avLst/>
          </a:prstGeom>
          <a:ln w="31750" cmpd="sng">
            <a:solidFill>
              <a:srgbClr val="92D050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feld 32"/>
          <p:cNvSpPr txBox="1"/>
          <p:nvPr/>
        </p:nvSpPr>
        <p:spPr>
          <a:xfrm rot="5400000">
            <a:off x="8345905" y="2696892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5.6.7.8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0" name="Textfeld 89"/>
          <p:cNvSpPr txBox="1"/>
          <p:nvPr/>
        </p:nvSpPr>
        <p:spPr>
          <a:xfrm rot="16200000">
            <a:off x="9302926" y="2506726"/>
            <a:ext cx="919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</a:rPr>
              <a:t>5.6.7.9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476258" y="1618626"/>
            <a:ext cx="2107314" cy="7413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59" name="Rechteck 58"/>
          <p:cNvSpPr/>
          <p:nvPr/>
        </p:nvSpPr>
        <p:spPr>
          <a:xfrm>
            <a:off x="4553748" y="1986710"/>
            <a:ext cx="7493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5" name="Rechteck 64"/>
          <p:cNvSpPr/>
          <p:nvPr/>
        </p:nvSpPr>
        <p:spPr>
          <a:xfrm>
            <a:off x="5671348" y="1986710"/>
            <a:ext cx="80010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5" name="Textfeld 74"/>
          <p:cNvSpPr txBox="1"/>
          <p:nvPr/>
        </p:nvSpPr>
        <p:spPr>
          <a:xfrm>
            <a:off x="4442996" y="1574499"/>
            <a:ext cx="110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1.2.3.4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Ellipse 76"/>
          <p:cNvSpPr/>
          <p:nvPr/>
        </p:nvSpPr>
        <p:spPr>
          <a:xfrm>
            <a:off x="4632138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8" name="Ellipse 77"/>
          <p:cNvSpPr/>
          <p:nvPr/>
        </p:nvSpPr>
        <p:spPr>
          <a:xfrm>
            <a:off x="5000438" y="1917784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9" name="Ellipse 78"/>
          <p:cNvSpPr/>
          <p:nvPr/>
        </p:nvSpPr>
        <p:spPr>
          <a:xfrm>
            <a:off x="5970466" y="1905107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8" name="Ellipse 97"/>
          <p:cNvSpPr/>
          <p:nvPr/>
        </p:nvSpPr>
        <p:spPr>
          <a:xfrm>
            <a:off x="1115991" y="4392369"/>
            <a:ext cx="169332" cy="1533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5" name="Rechteck 104"/>
          <p:cNvSpPr/>
          <p:nvPr/>
        </p:nvSpPr>
        <p:spPr>
          <a:xfrm>
            <a:off x="1058723" y="4728022"/>
            <a:ext cx="269534" cy="28525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7" name="Rechteck 106"/>
          <p:cNvSpPr/>
          <p:nvPr/>
        </p:nvSpPr>
        <p:spPr>
          <a:xfrm>
            <a:off x="1058723" y="5124798"/>
            <a:ext cx="269534" cy="235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8" name="Rechteck 107"/>
          <p:cNvSpPr/>
          <p:nvPr/>
        </p:nvSpPr>
        <p:spPr>
          <a:xfrm>
            <a:off x="1072240" y="5485221"/>
            <a:ext cx="269534" cy="32571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Textfeld 13"/>
          <p:cNvSpPr txBox="1"/>
          <p:nvPr/>
        </p:nvSpPr>
        <p:spPr>
          <a:xfrm>
            <a:off x="1328257" y="428723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Bound</a:t>
            </a:r>
            <a:r>
              <a:rPr lang="de-DE" dirty="0" smtClean="0"/>
              <a:t> </a:t>
            </a:r>
            <a:r>
              <a:rPr lang="de-DE" dirty="0" err="1" smtClean="0"/>
              <a:t>port</a:t>
            </a:r>
            <a:endParaRPr lang="de-DE" dirty="0"/>
          </a:p>
        </p:txBody>
      </p:sp>
      <p:sp>
        <p:nvSpPr>
          <p:cNvPr id="122" name="Textfeld 121"/>
          <p:cNvSpPr txBox="1"/>
          <p:nvPr/>
        </p:nvSpPr>
        <p:spPr>
          <a:xfrm>
            <a:off x="1330176" y="47060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Network </a:t>
            </a:r>
            <a:r>
              <a:rPr lang="de-DE" dirty="0" err="1" smtClean="0"/>
              <a:t>interface</a:t>
            </a:r>
            <a:endParaRPr lang="de-DE" dirty="0"/>
          </a:p>
        </p:txBody>
      </p:sp>
      <p:sp>
        <p:nvSpPr>
          <p:cNvPr id="126" name="Textfeld 125"/>
          <p:cNvSpPr txBox="1"/>
          <p:nvPr/>
        </p:nvSpPr>
        <p:spPr>
          <a:xfrm>
            <a:off x="1338920" y="50615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Guest</a:t>
            </a:r>
            <a:endParaRPr lang="de-DE" dirty="0"/>
          </a:p>
        </p:txBody>
      </p:sp>
      <p:sp>
        <p:nvSpPr>
          <p:cNvPr id="127" name="Textfeld 126"/>
          <p:cNvSpPr txBox="1"/>
          <p:nvPr/>
        </p:nvSpPr>
        <p:spPr>
          <a:xfrm>
            <a:off x="1363108" y="5475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Host</a:t>
            </a:r>
            <a:endParaRPr lang="de-DE" dirty="0"/>
          </a:p>
        </p:txBody>
      </p:sp>
      <p:sp>
        <p:nvSpPr>
          <p:cNvPr id="137" name="Rechteck 90"/>
          <p:cNvSpPr/>
          <p:nvPr/>
        </p:nvSpPr>
        <p:spPr>
          <a:xfrm>
            <a:off x="8509146" y="1770972"/>
            <a:ext cx="567918" cy="31304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/>
              <a:t>DNS</a:t>
            </a:r>
            <a:endParaRPr lang="de-DE" dirty="0" smtClean="0"/>
          </a:p>
        </p:txBody>
      </p:sp>
      <p:sp>
        <p:nvSpPr>
          <p:cNvPr id="138" name="Rechteck 90"/>
          <p:cNvSpPr/>
          <p:nvPr/>
        </p:nvSpPr>
        <p:spPr>
          <a:xfrm>
            <a:off x="9247792" y="1763376"/>
            <a:ext cx="715373" cy="3266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smtClean="0"/>
              <a:t>IPAM</a:t>
            </a:r>
            <a:endParaRPr lang="de-DE" dirty="0" smtClean="0"/>
          </a:p>
        </p:txBody>
      </p:sp>
      <p:sp>
        <p:nvSpPr>
          <p:cNvPr id="15" name="Pfeil nach unten 14"/>
          <p:cNvSpPr/>
          <p:nvPr/>
        </p:nvSpPr>
        <p:spPr>
          <a:xfrm rot="10800000">
            <a:off x="9128942" y="4525236"/>
            <a:ext cx="611406" cy="875989"/>
          </a:xfrm>
          <a:prstGeom prst="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2" name="Textfeld 21"/>
          <p:cNvSpPr txBox="1"/>
          <p:nvPr/>
        </p:nvSpPr>
        <p:spPr>
          <a:xfrm>
            <a:off x="7147624" y="5512743"/>
            <a:ext cx="466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solution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non-trivial</a:t>
            </a:r>
            <a:br>
              <a:rPr lang="de-DE" dirty="0" smtClean="0"/>
            </a:br>
            <a:r>
              <a:rPr lang="de-DE" dirty="0" err="1" smtClean="0"/>
              <a:t>clusters</a:t>
            </a:r>
            <a:r>
              <a:rPr lang="de-DE" dirty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constraining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scheduling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23" name="Rechteck 22"/>
          <p:cNvSpPr/>
          <p:nvPr/>
        </p:nvSpPr>
        <p:spPr>
          <a:xfrm>
            <a:off x="953853" y="59729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7"/>
              </a:rPr>
              <a:t>https://mesosphere.github.io/marathon/docs/ports.html</a:t>
            </a:r>
            <a:endParaRPr lang="de-DE" dirty="0"/>
          </a:p>
          <a:p>
            <a:r>
              <a:rPr lang="de-DE" dirty="0">
                <a:hlinkClick r:id="rId8"/>
              </a:rPr>
              <a:t>https://docs.docker.com/engine/userguide/networking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911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Problem </a:t>
            </a:r>
            <a:r>
              <a:rPr lang="de-DE" dirty="0" err="1" smtClean="0"/>
              <a:t>with</a:t>
            </a:r>
            <a:r>
              <a:rPr lang="de-DE" dirty="0" smtClean="0"/>
              <a:t> Multiple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Ephemeral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: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find </a:t>
            </a:r>
            <a:r>
              <a:rPr lang="de-DE" dirty="0" err="1" smtClean="0"/>
              <a:t>them</a:t>
            </a:r>
            <a:r>
              <a:rPr lang="de-DE" dirty="0" smtClean="0"/>
              <a:t>?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choose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21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088957" y="3194630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256766" y="2236971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256766" y="3330275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256766" y="4423579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</p:cNvCxnSpPr>
          <p:nvPr/>
        </p:nvCxnSpPr>
        <p:spPr>
          <a:xfrm flipV="1">
            <a:off x="4176627" y="3194630"/>
            <a:ext cx="1084486" cy="47883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5" idx="3"/>
          </p:cNvCxnSpPr>
          <p:nvPr/>
        </p:nvCxnSpPr>
        <p:spPr>
          <a:xfrm flipV="1">
            <a:off x="4176627" y="3673459"/>
            <a:ext cx="1084486" cy="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5" idx="3"/>
          </p:cNvCxnSpPr>
          <p:nvPr/>
        </p:nvCxnSpPr>
        <p:spPr>
          <a:xfrm>
            <a:off x="4176627" y="3673460"/>
            <a:ext cx="1177251" cy="957658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3304008" y="3442626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8" name="Textfeld 17"/>
          <p:cNvSpPr txBox="1"/>
          <p:nvPr/>
        </p:nvSpPr>
        <p:spPr>
          <a:xfrm>
            <a:off x="7399689" y="2484967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9" name="Textfeld 18"/>
          <p:cNvSpPr txBox="1"/>
          <p:nvPr/>
        </p:nvSpPr>
        <p:spPr>
          <a:xfrm>
            <a:off x="7399689" y="35857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20" name="Textfeld 19"/>
          <p:cNvSpPr txBox="1"/>
          <p:nvPr/>
        </p:nvSpPr>
        <p:spPr>
          <a:xfrm>
            <a:off x="7411358" y="46715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21" name="Textfeld 20"/>
          <p:cNvSpPr txBox="1"/>
          <p:nvPr/>
        </p:nvSpPr>
        <p:spPr>
          <a:xfrm>
            <a:off x="5381888" y="3194630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 smtClean="0"/>
              <a:t>?</a:t>
            </a:r>
            <a:endParaRPr lang="de-DE" sz="7200" dirty="0"/>
          </a:p>
        </p:txBody>
      </p:sp>
      <p:sp>
        <p:nvSpPr>
          <p:cNvPr id="22" name="Textfeld 21"/>
          <p:cNvSpPr txBox="1"/>
          <p:nvPr/>
        </p:nvSpPr>
        <p:spPr>
          <a:xfrm>
            <a:off x="4441670" y="487378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Service Discovery?</a:t>
            </a:r>
            <a:endParaRPr lang="de-DE" dirty="0"/>
          </a:p>
        </p:txBody>
      </p:sp>
      <p:sp>
        <p:nvSpPr>
          <p:cNvPr id="23" name="Textfeld 22"/>
          <p:cNvSpPr txBox="1"/>
          <p:nvPr/>
        </p:nvSpPr>
        <p:spPr>
          <a:xfrm>
            <a:off x="4441670" y="530112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Load </a:t>
            </a:r>
            <a:r>
              <a:rPr lang="de-DE" dirty="0" err="1" smtClean="0"/>
              <a:t>Balancing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24" name="Rectangle 4"/>
          <p:cNvSpPr/>
          <p:nvPr/>
        </p:nvSpPr>
        <p:spPr>
          <a:xfrm>
            <a:off x="2804334" y="6211970"/>
            <a:ext cx="100158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docs.mesosphere.com/1.8/usage/service-discovery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740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Solutions </a:t>
            </a:r>
            <a:r>
              <a:rPr lang="de-DE" dirty="0" err="1" smtClean="0"/>
              <a:t>within</a:t>
            </a:r>
            <a:r>
              <a:rPr lang="de-DE" dirty="0" smtClean="0"/>
              <a:t> DC/OS: Virtual IPs (VIPs) </a:t>
            </a:r>
            <a:r>
              <a:rPr lang="de-DE" dirty="0" err="1" smtClean="0"/>
              <a:t>and</a:t>
            </a:r>
            <a:r>
              <a:rPr lang="de-DE" dirty="0" smtClean="0"/>
              <a:t> DNS.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22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196081" y="1907104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7704506" y="1339531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7704506" y="2061651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7704504" y="2809743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10" name="Gerade Verbindung mit Pfeil 9"/>
          <p:cNvCxnSpPr>
            <a:stCxn id="5" idx="3"/>
            <a:endCxn id="17" idx="1"/>
          </p:cNvCxnSpPr>
          <p:nvPr/>
        </p:nvCxnSpPr>
        <p:spPr>
          <a:xfrm>
            <a:off x="4283751" y="2385934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17" idx="3"/>
            <a:endCxn id="6" idx="1"/>
          </p:cNvCxnSpPr>
          <p:nvPr/>
        </p:nvCxnSpPr>
        <p:spPr>
          <a:xfrm flipV="1">
            <a:off x="6708602" y="1619346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433582" y="2180255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13" name="Textfeld 12"/>
          <p:cNvSpPr txBox="1"/>
          <p:nvPr/>
        </p:nvSpPr>
        <p:spPr>
          <a:xfrm>
            <a:off x="7847429" y="141457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7847428" y="214715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847427" y="284664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17" name="Rechteck 16"/>
          <p:cNvSpPr/>
          <p:nvPr/>
        </p:nvSpPr>
        <p:spPr>
          <a:xfrm>
            <a:off x="5869281" y="2153065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319481" y="1995589"/>
            <a:ext cx="151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146.10.47.11</a:t>
            </a:r>
            <a:endParaRPr lang="de-DE" dirty="0"/>
          </a:p>
        </p:txBody>
      </p:sp>
      <p:cxnSp>
        <p:nvCxnSpPr>
          <p:cNvPr id="22" name="Gerade Verbindung mit Pfeil 21"/>
          <p:cNvCxnSpPr>
            <a:stCxn id="17" idx="3"/>
            <a:endCxn id="7" idx="1"/>
          </p:cNvCxnSpPr>
          <p:nvPr/>
        </p:nvCxnSpPr>
        <p:spPr>
          <a:xfrm flipV="1">
            <a:off x="6708602" y="2342068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7" idx="3"/>
            <a:endCxn id="8" idx="1"/>
          </p:cNvCxnSpPr>
          <p:nvPr/>
        </p:nvCxnSpPr>
        <p:spPr>
          <a:xfrm>
            <a:off x="6708602" y="2387775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1353470" y="2061955"/>
            <a:ext cx="846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rgbClr val="0070C0"/>
                </a:solidFill>
              </a:rPr>
              <a:t>VIP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3196081" y="4424922"/>
            <a:ext cx="1087670" cy="9576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1" name="Rechteck 40"/>
          <p:cNvSpPr/>
          <p:nvPr/>
        </p:nvSpPr>
        <p:spPr>
          <a:xfrm>
            <a:off x="7704506" y="3857349"/>
            <a:ext cx="1087670" cy="559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2" name="Rechteck 41"/>
          <p:cNvSpPr/>
          <p:nvPr/>
        </p:nvSpPr>
        <p:spPr>
          <a:xfrm>
            <a:off x="7704506" y="4579469"/>
            <a:ext cx="1087670" cy="560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43" name="Rechteck 42"/>
          <p:cNvSpPr/>
          <p:nvPr/>
        </p:nvSpPr>
        <p:spPr>
          <a:xfrm>
            <a:off x="7704504" y="5327561"/>
            <a:ext cx="1087670" cy="535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cxnSp>
        <p:nvCxnSpPr>
          <p:cNvPr id="44" name="Gerade Verbindung mit Pfeil 43"/>
          <p:cNvCxnSpPr>
            <a:stCxn id="40" idx="3"/>
            <a:endCxn id="50" idx="1"/>
          </p:cNvCxnSpPr>
          <p:nvPr/>
        </p:nvCxnSpPr>
        <p:spPr>
          <a:xfrm>
            <a:off x="4283751" y="4903752"/>
            <a:ext cx="1585530" cy="1841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50" idx="3"/>
            <a:endCxn id="41" idx="1"/>
          </p:cNvCxnSpPr>
          <p:nvPr/>
        </p:nvCxnSpPr>
        <p:spPr>
          <a:xfrm flipV="1">
            <a:off x="6708602" y="4137164"/>
            <a:ext cx="995904" cy="768429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>
            <a:off x="3433582" y="4698073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foo</a:t>
            </a:r>
            <a:endParaRPr lang="de-DE" sz="2400" dirty="0"/>
          </a:p>
        </p:txBody>
      </p:sp>
      <p:sp>
        <p:nvSpPr>
          <p:cNvPr id="47" name="Textfeld 46"/>
          <p:cNvSpPr txBox="1"/>
          <p:nvPr/>
        </p:nvSpPr>
        <p:spPr>
          <a:xfrm>
            <a:off x="7847429" y="393239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bar1</a:t>
            </a:r>
            <a:endParaRPr lang="de-DE" sz="2400" dirty="0"/>
          </a:p>
        </p:txBody>
      </p:sp>
      <p:sp>
        <p:nvSpPr>
          <p:cNvPr id="48" name="Textfeld 47"/>
          <p:cNvSpPr txBox="1"/>
          <p:nvPr/>
        </p:nvSpPr>
        <p:spPr>
          <a:xfrm>
            <a:off x="7847428" y="466497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bar2</a:t>
            </a:r>
            <a:endParaRPr lang="de-DE" sz="2400" dirty="0"/>
          </a:p>
        </p:txBody>
      </p:sp>
      <p:sp>
        <p:nvSpPr>
          <p:cNvPr id="49" name="Textfeld 48"/>
          <p:cNvSpPr txBox="1"/>
          <p:nvPr/>
        </p:nvSpPr>
        <p:spPr>
          <a:xfrm>
            <a:off x="7847427" y="53644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bar3</a:t>
            </a:r>
            <a:endParaRPr lang="de-DE" sz="2400" dirty="0"/>
          </a:p>
        </p:txBody>
      </p:sp>
      <p:sp>
        <p:nvSpPr>
          <p:cNvPr id="50" name="Rechteck 49"/>
          <p:cNvSpPr/>
          <p:nvPr/>
        </p:nvSpPr>
        <p:spPr>
          <a:xfrm>
            <a:off x="5869281" y="4670883"/>
            <a:ext cx="839321" cy="469419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magic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4319481" y="4276857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bar.marathon.mesos</a:t>
            </a:r>
            <a:endParaRPr lang="de-DE" dirty="0"/>
          </a:p>
        </p:txBody>
      </p:sp>
      <p:cxnSp>
        <p:nvCxnSpPr>
          <p:cNvPr id="52" name="Gerade Verbindung mit Pfeil 51"/>
          <p:cNvCxnSpPr>
            <a:stCxn id="50" idx="3"/>
            <a:endCxn id="42" idx="1"/>
          </p:cNvCxnSpPr>
          <p:nvPr/>
        </p:nvCxnSpPr>
        <p:spPr>
          <a:xfrm flipV="1">
            <a:off x="6708602" y="4859886"/>
            <a:ext cx="995904" cy="45707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50" idx="3"/>
            <a:endCxn id="43" idx="1"/>
          </p:cNvCxnSpPr>
          <p:nvPr/>
        </p:nvCxnSpPr>
        <p:spPr>
          <a:xfrm>
            <a:off x="6708602" y="4905593"/>
            <a:ext cx="995902" cy="689700"/>
          </a:xfrm>
          <a:prstGeom prst="straightConnector1">
            <a:avLst/>
          </a:prstGeom>
          <a:ln w="31750" cmpd="sng">
            <a:solidFill>
              <a:schemeClr val="tx2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feld 53"/>
          <p:cNvSpPr txBox="1"/>
          <p:nvPr/>
        </p:nvSpPr>
        <p:spPr>
          <a:xfrm>
            <a:off x="1418220" y="4541864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smtClean="0">
                <a:solidFill>
                  <a:srgbClr val="0070C0"/>
                </a:solidFill>
              </a:rPr>
              <a:t>DNS</a:t>
            </a:r>
            <a:endParaRPr lang="de-DE" sz="3200" dirty="0">
              <a:solidFill>
                <a:srgbClr val="0070C0"/>
              </a:solidFill>
            </a:endParaRPr>
          </a:p>
        </p:txBody>
      </p:sp>
      <p:sp>
        <p:nvSpPr>
          <p:cNvPr id="55" name="Rechteck 54"/>
          <p:cNvSpPr/>
          <p:nvPr/>
        </p:nvSpPr>
        <p:spPr>
          <a:xfrm>
            <a:off x="2580217" y="5959421"/>
            <a:ext cx="6211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mesosphere.github.io/mesos-dns/docs/naming.html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2553250" y="32514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3"/>
              </a:rPr>
              <a:t>https://docs.mesosphere.com/1.8/usage/service-discovery/load-balancing-vips/overlay-networks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59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  <p:bldP spid="17" grpId="0" animBg="1"/>
      <p:bldP spid="18" grpId="0"/>
      <p:bldP spid="39" grpId="0"/>
      <p:bldP spid="40" grpId="0" animBg="1"/>
      <p:bldP spid="41" grpId="0" animBg="1"/>
      <p:bldP spid="42" grpId="0" animBg="1"/>
      <p:bldP spid="43" grpId="0" animBg="1"/>
      <p:bldP spid="46" grpId="0"/>
      <p:bldP spid="47" grpId="0"/>
      <p:bldP spid="48" grpId="0"/>
      <p:bldP spid="49" grpId="0"/>
      <p:bldP spid="50" grpId="0" animBg="1"/>
      <p:bldP spid="51" grpId="0"/>
      <p:bldP spid="54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55823" y="2624920"/>
            <a:ext cx="9575800" cy="348540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Cloud Native Stack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271430" y="4086558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6" name="Rechteck 5"/>
          <p:cNvSpPr/>
          <p:nvPr/>
        </p:nvSpPr>
        <p:spPr>
          <a:xfrm>
            <a:off x="1271430" y="3080916"/>
            <a:ext cx="9144587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1271430" y="1683993"/>
            <a:ext cx="6428219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1280698" y="5128651"/>
            <a:ext cx="9135320" cy="76835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Textfeld 12"/>
          <p:cNvSpPr txBox="1"/>
          <p:nvPr/>
        </p:nvSpPr>
        <p:spPr>
          <a:xfrm>
            <a:off x="4056634" y="5256794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4040820" y="4229806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040820" y="3219665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431224" y="1611230"/>
            <a:ext cx="3924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Cloud Native </a:t>
            </a:r>
            <a:b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</a:b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Application</a:t>
            </a:r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Platform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4927600" y="1782823"/>
            <a:ext cx="2674895" cy="543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Cloud Native App</a:t>
            </a:r>
          </a:p>
        </p:txBody>
      </p:sp>
      <p:sp>
        <p:nvSpPr>
          <p:cNvPr id="18" name="Abgerundetes Rechteck 17"/>
          <p:cNvSpPr/>
          <p:nvPr/>
        </p:nvSpPr>
        <p:spPr>
          <a:xfrm>
            <a:off x="8199203" y="3168865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19" name="Abgerundetes Rechteck 18"/>
          <p:cNvSpPr/>
          <p:nvPr/>
        </p:nvSpPr>
        <p:spPr>
          <a:xfrm>
            <a:off x="8199203" y="4212027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20" name="Abgerundetes Rechteck 19"/>
          <p:cNvSpPr/>
          <p:nvPr/>
        </p:nvSpPr>
        <p:spPr>
          <a:xfrm>
            <a:off x="8199203" y="5256794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24" name="Rechteck 23"/>
          <p:cNvSpPr/>
          <p:nvPr/>
        </p:nvSpPr>
        <p:spPr>
          <a:xfrm>
            <a:off x="7854715" y="1683017"/>
            <a:ext cx="2561301" cy="768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/>
              <a:t>Classical</a:t>
            </a:r>
            <a:r>
              <a:rPr lang="de-DE" sz="2400" dirty="0" smtClean="0"/>
              <a:t> </a:t>
            </a:r>
            <a:r>
              <a:rPr lang="de-DE" sz="2400" dirty="0" err="1" smtClean="0"/>
              <a:t>Applications</a:t>
            </a:r>
            <a:endParaRPr lang="de-DE" sz="2400" dirty="0" smtClean="0"/>
          </a:p>
        </p:txBody>
      </p:sp>
      <p:sp>
        <p:nvSpPr>
          <p:cNvPr id="27" name="Textfeld 14"/>
          <p:cNvSpPr txBox="1"/>
          <p:nvPr/>
        </p:nvSpPr>
        <p:spPr>
          <a:xfrm>
            <a:off x="3761420" y="2584236"/>
            <a:ext cx="3709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Operating System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21" name="Abgerundete rechteckige Legende 20"/>
          <p:cNvSpPr/>
          <p:nvPr/>
        </p:nvSpPr>
        <p:spPr>
          <a:xfrm>
            <a:off x="9438684" y="2171546"/>
            <a:ext cx="2686801" cy="1103236"/>
          </a:xfrm>
          <a:prstGeom prst="wedgeRoundRectCallout">
            <a:avLst>
              <a:gd name="adj1" fmla="val -68735"/>
              <a:gd name="adj2" fmla="val 35120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run</a:t>
            </a:r>
            <a:r>
              <a:rPr lang="de-DE" sz="1600" dirty="0" smtClean="0">
                <a:solidFill>
                  <a:schemeClr val="tx1"/>
                </a:solidFill>
              </a:rPr>
              <a:t> (</a:t>
            </a:r>
            <a:r>
              <a:rPr lang="de-DE" sz="1600" dirty="0" err="1" smtClean="0">
                <a:solidFill>
                  <a:schemeClr val="tx1"/>
                </a:solidFill>
              </a:rPr>
              <a:t>containerized</a:t>
            </a:r>
            <a:r>
              <a:rPr lang="de-DE" sz="1600" dirty="0" smtClean="0">
                <a:solidFill>
                  <a:schemeClr val="tx1"/>
                </a:solidFill>
              </a:rPr>
              <a:t>) </a:t>
            </a:r>
            <a:r>
              <a:rPr lang="de-DE" sz="1600" dirty="0" err="1" smtClean="0">
                <a:solidFill>
                  <a:schemeClr val="tx1"/>
                </a:solidFill>
              </a:rPr>
              <a:t>applications</a:t>
            </a:r>
            <a:r>
              <a:rPr lang="de-DE" sz="1600" dirty="0" smtClean="0">
                <a:solidFill>
                  <a:schemeClr val="tx1"/>
                </a:solidFill>
              </a:rPr>
              <a:t> on a </a:t>
            </a:r>
            <a:r>
              <a:rPr lang="de-DE" sz="1600" dirty="0" err="1" smtClean="0">
                <a:solidFill>
                  <a:schemeClr val="tx1"/>
                </a:solidFill>
              </a:rPr>
              <a:t>cluster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  <a:br>
              <a:rPr lang="de-DE" sz="1600" dirty="0" smtClean="0">
                <a:solidFill>
                  <a:schemeClr val="tx1"/>
                </a:solidFill>
              </a:rPr>
            </a:br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automate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standard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operations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procedures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2" name="Abgerundete rechteckige Legende 21"/>
          <p:cNvSpPr/>
          <p:nvPr/>
        </p:nvSpPr>
        <p:spPr>
          <a:xfrm>
            <a:off x="92701" y="4246857"/>
            <a:ext cx="2470071" cy="1306514"/>
          </a:xfrm>
          <a:prstGeom prst="wedgeRoundRectCallout">
            <a:avLst>
              <a:gd name="adj1" fmla="val 59666"/>
              <a:gd name="adj2" fmla="val -37079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provide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the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right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resources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container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execution</a:t>
            </a:r>
            <a:r>
              <a:rPr lang="de-DE" sz="1600" dirty="0" smtClean="0">
                <a:solidFill>
                  <a:schemeClr val="tx1"/>
                </a:solidFill>
              </a:rPr>
              <a:t>? (e.g. </a:t>
            </a:r>
            <a:r>
              <a:rPr lang="de-DE" sz="1600" dirty="0" err="1" smtClean="0">
                <a:solidFill>
                  <a:schemeClr val="tx1"/>
                </a:solidFill>
              </a:rPr>
              <a:t>for</a:t>
            </a:r>
            <a:r>
              <a:rPr lang="de-DE" sz="1600" dirty="0" smtClean="0">
                <a:solidFill>
                  <a:schemeClr val="tx1"/>
                </a:solidFill>
              </a:rPr>
              <a:t> high </a:t>
            </a:r>
            <a:r>
              <a:rPr lang="de-DE" sz="1600" dirty="0" err="1" smtClean="0">
                <a:solidFill>
                  <a:schemeClr val="tx1"/>
                </a:solidFill>
              </a:rPr>
              <a:t>utilization</a:t>
            </a:r>
            <a:r>
              <a:rPr lang="de-DE" sz="1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bgerundete rechteckige Legende 22"/>
          <p:cNvSpPr/>
          <p:nvPr/>
        </p:nvSpPr>
        <p:spPr>
          <a:xfrm>
            <a:off x="8857622" y="5965210"/>
            <a:ext cx="3116787" cy="598486"/>
          </a:xfrm>
          <a:prstGeom prst="wedgeRoundRectCallout">
            <a:avLst>
              <a:gd name="adj1" fmla="val -80798"/>
              <a:gd name="adj2" fmla="val -85304"/>
              <a:gd name="adj3" fmla="val 16667"/>
            </a:avLst>
          </a:prstGeom>
          <a:solidFill>
            <a:srgbClr val="FFFFCC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 smtClean="0">
                <a:solidFill>
                  <a:schemeClr val="tx1"/>
                </a:solidFill>
              </a:rPr>
              <a:t>How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to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decouple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from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physical</a:t>
            </a:r>
            <a:r>
              <a:rPr lang="de-DE" sz="1600" dirty="0" smtClean="0">
                <a:solidFill>
                  <a:schemeClr val="tx1"/>
                </a:solidFill>
              </a:rPr>
              <a:t> </a:t>
            </a:r>
            <a:r>
              <a:rPr lang="de-DE" sz="1600" dirty="0" err="1" smtClean="0">
                <a:solidFill>
                  <a:schemeClr val="tx1"/>
                </a:solidFill>
              </a:rPr>
              <a:t>hardware</a:t>
            </a:r>
            <a:r>
              <a:rPr lang="de-DE" sz="1600" dirty="0" smtClean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778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Available</a:t>
            </a:r>
            <a:r>
              <a:rPr lang="de-DE" dirty="0" smtClean="0"/>
              <a:t> Cluster Operating Systems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CCEB8C-0C59-3646-8774-4E9611D20F23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146434" name="Picture 2" descr="http://blog.xebia.com/wp-content/uploads/2015/11/nomad-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981" y="1877308"/>
            <a:ext cx="3574219" cy="122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1043095" y="1203147"/>
            <a:ext cx="4604498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5" y="3247463"/>
            <a:ext cx="3345470" cy="1021168"/>
          </a:xfrm>
          <a:prstGeom prst="rect">
            <a:avLst/>
          </a:prstGeom>
        </p:spPr>
      </p:pic>
      <p:pic>
        <p:nvPicPr>
          <p:cNvPr id="146438" name="Picture 6" descr="https://blog.docker.com/wp-content/uploads/datacenter-tit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51" y="2444567"/>
            <a:ext cx="2496810" cy="299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0" name="Picture 8" descr="https://blog.vshn.ch/content/images/20160811000533-Kubernete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1" y="4229152"/>
            <a:ext cx="2667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2" name="Picture 10" descr="http://danehans.github.io/v3_presentation/images/openshift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7" y="4553149"/>
            <a:ext cx="1658207" cy="165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44" name="Picture 12" descr="https://4d316898179921339078-d9a75669c7c03e35f319fd245eb925b4.ssl.cf2.rackcdn.com/rancher-article/ranche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882" y="5705139"/>
            <a:ext cx="3946222" cy="8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1071994" y="621135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+ </a:t>
            </a:r>
            <a:r>
              <a:rPr lang="de-DE" b="1" dirty="0" err="1" smtClean="0"/>
              <a:t>Distributions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4527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58312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think-cell Folie" r:id="rId4" imgW="290" imgH="290" progId="TCLayout.ActiveDocument.1">
                  <p:embed/>
                </p:oleObj>
              </mc:Choice>
              <mc:Fallback>
                <p:oleObj name="think-cell Folie" r:id="rId4" imgW="290" imgH="29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6022166" y="436934"/>
            <a:ext cx="5786670" cy="5844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Sneak Preview: DC/OS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5</a:t>
            </a:fld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89468" y="1030327"/>
            <a:ext cx="5632698" cy="5482200"/>
          </a:xfrm>
        </p:spPr>
        <p:txBody>
          <a:bodyPr/>
          <a:lstStyle/>
          <a:p>
            <a:r>
              <a:rPr lang="en-US" b="1" dirty="0" smtClean="0"/>
              <a:t>Metadata</a:t>
            </a:r>
          </a:p>
          <a:p>
            <a:pPr lvl="1"/>
            <a:r>
              <a:rPr lang="en-US" dirty="0" smtClean="0"/>
              <a:t>Website: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dcos.io</a:t>
            </a:r>
            <a:endParaRPr lang="en-US" dirty="0" smtClean="0"/>
          </a:p>
          <a:p>
            <a:pPr lvl="1"/>
            <a:r>
              <a:rPr lang="en-US" dirty="0" smtClean="0"/>
              <a:t>Initiator: Mesosphere Inc.</a:t>
            </a:r>
          </a:p>
          <a:p>
            <a:pPr lvl="1"/>
            <a:r>
              <a:rPr lang="en-US" dirty="0" smtClean="0"/>
              <a:t>In production use at: </a:t>
            </a:r>
            <a:r>
              <a:rPr lang="de-DE" dirty="0" err="1" smtClean="0"/>
              <a:t>Verizon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Mesos-</a:t>
            </a:r>
            <a:r>
              <a:rPr lang="de-DE" dirty="0" err="1" smtClean="0"/>
              <a:t>only</a:t>
            </a:r>
            <a:r>
              <a:rPr lang="de-DE" dirty="0" smtClean="0"/>
              <a:t> at Apple, Twitter, </a:t>
            </a:r>
            <a:r>
              <a:rPr lang="de-DE" dirty="0" err="1" smtClean="0"/>
              <a:t>AirBnb</a:t>
            </a:r>
            <a:r>
              <a:rPr lang="de-DE" dirty="0" smtClean="0"/>
              <a:t>, ...</a:t>
            </a:r>
            <a:endParaRPr lang="en-US" dirty="0" smtClean="0"/>
          </a:p>
          <a:p>
            <a:r>
              <a:rPr lang="en-US" b="1" dirty="0" smtClean="0"/>
              <a:t>Basic abstractions</a:t>
            </a:r>
            <a:r>
              <a:rPr lang="en-US" dirty="0" smtClean="0"/>
              <a:t>: Application, Application Group, Deployment</a:t>
            </a:r>
          </a:p>
          <a:p>
            <a:r>
              <a:rPr lang="en-US" b="1" dirty="0" smtClean="0"/>
              <a:t>How to get a running cluster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dcos.io/install</a:t>
            </a:r>
            <a:endParaRPr lang="en-US" dirty="0" smtClean="0"/>
          </a:p>
          <a:p>
            <a:r>
              <a:rPr lang="en-US" b="1" dirty="0" smtClean="0"/>
              <a:t>Where </a:t>
            </a:r>
            <a:r>
              <a:rPr lang="en-US" b="1" dirty="0"/>
              <a:t>to </a:t>
            </a:r>
            <a:r>
              <a:rPr lang="en-US" b="1" dirty="0" smtClean="0"/>
              <a:t>start</a:t>
            </a:r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dcos.io/docs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mesosphere.github.io/m</a:t>
            </a:r>
            <a:br>
              <a:rPr lang="en-US" dirty="0" smtClean="0">
                <a:hlinkClick r:id="rId9"/>
              </a:rPr>
            </a:br>
            <a:r>
              <a:rPr lang="en-US" dirty="0" smtClean="0">
                <a:hlinkClick r:id="rId9"/>
              </a:rPr>
              <a:t>arathon/docs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6537" y="2218968"/>
            <a:ext cx="5289691" cy="3818038"/>
          </a:xfrm>
          <a:prstGeom prst="rect">
            <a:avLst/>
          </a:prstGeom>
        </p:spPr>
      </p:pic>
      <p:pic>
        <p:nvPicPr>
          <p:cNvPr id="7" name="Picture 4" descr="https://mesosphere.com/wp-content/uploads/2016/04/logo-horizontal-styled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67" b="21628"/>
          <a:stretch/>
        </p:blipFill>
        <p:spPr bwMode="auto">
          <a:xfrm>
            <a:off x="7214141" y="597223"/>
            <a:ext cx="3686990" cy="137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62" y="1035766"/>
            <a:ext cx="9305410" cy="53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6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DC/OS: Building Blocks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7</a:t>
            </a:fld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62463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Marathon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Microservices</a:t>
            </a:r>
            <a:r>
              <a:rPr lang="de-DE" dirty="0" smtClean="0"/>
              <a:t>)</a:t>
            </a:r>
          </a:p>
        </p:txBody>
      </p:sp>
      <p:sp>
        <p:nvSpPr>
          <p:cNvPr id="6" name="Rechteck 5"/>
          <p:cNvSpPr/>
          <p:nvPr/>
        </p:nvSpPr>
        <p:spPr>
          <a:xfrm>
            <a:off x="2725108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Chronos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(Batch Jobs)</a:t>
            </a:r>
          </a:p>
        </p:txBody>
      </p:sp>
      <p:sp>
        <p:nvSpPr>
          <p:cNvPr id="7" name="Rechteck 6"/>
          <p:cNvSpPr/>
          <p:nvPr/>
        </p:nvSpPr>
        <p:spPr>
          <a:xfrm>
            <a:off x="4908516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Spark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(Dataservices)</a:t>
            </a:r>
          </a:p>
        </p:txBody>
      </p:sp>
      <p:sp>
        <p:nvSpPr>
          <p:cNvPr id="8" name="Rechteck 7"/>
          <p:cNvSpPr/>
          <p:nvPr/>
        </p:nvSpPr>
        <p:spPr>
          <a:xfrm>
            <a:off x="7091924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Cassandra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(Database)</a:t>
            </a:r>
          </a:p>
        </p:txBody>
      </p:sp>
      <p:sp>
        <p:nvSpPr>
          <p:cNvPr id="9" name="Rechteck 8"/>
          <p:cNvSpPr/>
          <p:nvPr/>
        </p:nvSpPr>
        <p:spPr>
          <a:xfrm>
            <a:off x="9275332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Jenkins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(CI)</a:t>
            </a:r>
          </a:p>
        </p:txBody>
      </p:sp>
      <p:sp>
        <p:nvSpPr>
          <p:cNvPr id="10" name="Rechteck 9"/>
          <p:cNvSpPr/>
          <p:nvPr/>
        </p:nvSpPr>
        <p:spPr>
          <a:xfrm>
            <a:off x="7091924" y="2535156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Kafka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(Messaging)</a:t>
            </a:r>
          </a:p>
        </p:txBody>
      </p:sp>
      <p:sp>
        <p:nvSpPr>
          <p:cNvPr id="11" name="Rechteck 10"/>
          <p:cNvSpPr/>
          <p:nvPr/>
        </p:nvSpPr>
        <p:spPr>
          <a:xfrm>
            <a:off x="9275332" y="3356791"/>
            <a:ext cx="2001078" cy="7156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HDFS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(File Syste</a:t>
            </a:r>
            <a:r>
              <a:rPr lang="de-DE" dirty="0"/>
              <a:t>m</a:t>
            </a:r>
            <a:r>
              <a:rPr lang="de-DE" dirty="0" smtClean="0"/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624638" y="4411309"/>
            <a:ext cx="11135562" cy="495895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Mesos</a:t>
            </a:r>
            <a:endParaRPr lang="de-DE" dirty="0" smtClean="0"/>
          </a:p>
        </p:txBody>
      </p:sp>
      <p:sp>
        <p:nvSpPr>
          <p:cNvPr id="13" name="Rechteck 12"/>
          <p:cNvSpPr/>
          <p:nvPr/>
        </p:nvSpPr>
        <p:spPr>
          <a:xfrm>
            <a:off x="624639" y="5535658"/>
            <a:ext cx="224165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Cosmos</a:t>
            </a:r>
            <a:r>
              <a:rPr lang="de-DE" b="1" dirty="0" smtClean="0"/>
              <a:t> / </a:t>
            </a:r>
            <a:r>
              <a:rPr lang="de-DE" b="1" dirty="0" err="1" smtClean="0"/>
              <a:t>Universe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(Package Manager)</a:t>
            </a:r>
          </a:p>
        </p:txBody>
      </p:sp>
      <p:sp>
        <p:nvSpPr>
          <p:cNvPr id="14" name="Rechteck 13"/>
          <p:cNvSpPr/>
          <p:nvPr/>
        </p:nvSpPr>
        <p:spPr>
          <a:xfrm>
            <a:off x="195172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UI</a:t>
            </a:r>
            <a:endParaRPr lang="de-DE" dirty="0" smtClean="0"/>
          </a:p>
        </p:txBody>
      </p:sp>
      <p:sp>
        <p:nvSpPr>
          <p:cNvPr id="15" name="Rechteck 14"/>
          <p:cNvSpPr/>
          <p:nvPr/>
        </p:nvSpPr>
        <p:spPr>
          <a:xfrm>
            <a:off x="4726186" y="1656962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CLI</a:t>
            </a:r>
            <a:endParaRPr lang="de-DE" dirty="0" smtClean="0"/>
          </a:p>
        </p:txBody>
      </p:sp>
      <p:sp>
        <p:nvSpPr>
          <p:cNvPr id="16" name="Rechteck 15"/>
          <p:cNvSpPr/>
          <p:nvPr/>
        </p:nvSpPr>
        <p:spPr>
          <a:xfrm>
            <a:off x="7500646" y="1661501"/>
            <a:ext cx="2547135" cy="55168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REST API</a:t>
            </a:r>
            <a:endParaRPr lang="de-DE" dirty="0" smtClean="0"/>
          </a:p>
        </p:txBody>
      </p:sp>
      <p:sp>
        <p:nvSpPr>
          <p:cNvPr id="17" name="Rechteck 16"/>
          <p:cNvSpPr/>
          <p:nvPr/>
        </p:nvSpPr>
        <p:spPr>
          <a:xfrm>
            <a:off x="6682922" y="5535657"/>
            <a:ext cx="5077278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Minuteman, </a:t>
            </a:r>
            <a:r>
              <a:rPr lang="de-DE" b="1" dirty="0" err="1" smtClean="0"/>
              <a:t>Navstar</a:t>
            </a:r>
            <a:r>
              <a:rPr lang="de-DE" b="1" dirty="0" smtClean="0"/>
              <a:t>, </a:t>
            </a:r>
            <a:r>
              <a:rPr lang="de-DE" b="1" dirty="0" err="1" smtClean="0"/>
              <a:t>Spartan</a:t>
            </a:r>
            <a:r>
              <a:rPr lang="de-DE" b="1" dirty="0" smtClean="0"/>
              <a:t>, </a:t>
            </a:r>
            <a:r>
              <a:rPr lang="de-DE" b="1" dirty="0" err="1" smtClean="0"/>
              <a:t>Mesos</a:t>
            </a:r>
            <a:r>
              <a:rPr lang="de-DE" b="1" dirty="0" smtClean="0"/>
              <a:t>-DNS, Marathon-LB, Admin-Router,  </a:t>
            </a:r>
            <a:r>
              <a:rPr lang="de-DE" b="1" dirty="0" err="1" smtClean="0"/>
              <a:t>Bouncer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(Networking)</a:t>
            </a:r>
          </a:p>
        </p:txBody>
      </p:sp>
      <p:sp>
        <p:nvSpPr>
          <p:cNvPr id="18" name="Rechteck 17"/>
          <p:cNvSpPr/>
          <p:nvPr/>
        </p:nvSpPr>
        <p:spPr>
          <a:xfrm>
            <a:off x="3129458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DC/OS IAM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(IAM)</a:t>
            </a:r>
          </a:p>
        </p:txBody>
      </p:sp>
      <p:sp>
        <p:nvSpPr>
          <p:cNvPr id="20" name="Rechteck 19"/>
          <p:cNvSpPr/>
          <p:nvPr/>
        </p:nvSpPr>
        <p:spPr>
          <a:xfrm>
            <a:off x="4916887" y="5535657"/>
            <a:ext cx="1502874" cy="9044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/>
              <a:t>Vault</a:t>
            </a:r>
            <a:r>
              <a:rPr lang="de-DE" b="1" dirty="0"/>
              <a:t/>
            </a:r>
            <a:br>
              <a:rPr lang="de-DE" b="1" dirty="0"/>
            </a:br>
            <a:r>
              <a:rPr lang="de-DE" dirty="0" smtClean="0"/>
              <a:t>(</a:t>
            </a:r>
            <a:r>
              <a:rPr lang="de-DE" dirty="0" err="1" smtClean="0"/>
              <a:t>Secrets</a:t>
            </a:r>
            <a:r>
              <a:rPr lang="de-DE" dirty="0" smtClean="0"/>
              <a:t>)</a:t>
            </a:r>
          </a:p>
        </p:txBody>
      </p:sp>
      <p:sp>
        <p:nvSpPr>
          <p:cNvPr id="21" name="Rechteck 20"/>
          <p:cNvSpPr/>
          <p:nvPr/>
        </p:nvSpPr>
        <p:spPr>
          <a:xfrm rot="16200000">
            <a:off x="10840843" y="3153052"/>
            <a:ext cx="1537253" cy="30146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…</a:t>
            </a:r>
            <a:endParaRPr lang="de-DE" dirty="0" smtClean="0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425141" y="58032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OS Services</a:t>
            </a:r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 rot="16200000">
            <a:off x="-303313" y="449058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Scheduler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 rot="16200000">
            <a:off x="-483903" y="306610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Orchestrators</a:t>
            </a:r>
            <a:endParaRPr lang="de-DE" dirty="0"/>
          </a:p>
        </p:txBody>
      </p:sp>
      <p:sp>
        <p:nvSpPr>
          <p:cNvPr id="26" name="Textfeld 25"/>
          <p:cNvSpPr txBox="1"/>
          <p:nvPr/>
        </p:nvSpPr>
        <p:spPr>
          <a:xfrm rot="16200000">
            <a:off x="-137654" y="17823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Clients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52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8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Cluster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23" name="Rechteck 4"/>
          <p:cNvSpPr/>
          <p:nvPr/>
        </p:nvSpPr>
        <p:spPr>
          <a:xfrm>
            <a:off x="1582326" y="3013662"/>
            <a:ext cx="9144587" cy="76835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4" name="Rechteck 5"/>
          <p:cNvSpPr/>
          <p:nvPr/>
        </p:nvSpPr>
        <p:spPr>
          <a:xfrm>
            <a:off x="1582326" y="2008020"/>
            <a:ext cx="9144587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6" name="Rechteck 8"/>
          <p:cNvSpPr/>
          <p:nvPr/>
        </p:nvSpPr>
        <p:spPr>
          <a:xfrm>
            <a:off x="1591594" y="4055755"/>
            <a:ext cx="9135320" cy="768350"/>
          </a:xfrm>
          <a:prstGeom prst="rect">
            <a:avLst/>
          </a:prstGeom>
          <a:solidFill>
            <a:srgbClr val="386B9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7" name="Textfeld 12"/>
          <p:cNvSpPr txBox="1"/>
          <p:nvPr/>
        </p:nvSpPr>
        <p:spPr>
          <a:xfrm>
            <a:off x="4356310" y="4183898"/>
            <a:ext cx="3005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Virtualization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7" name="Textfeld 13"/>
          <p:cNvSpPr txBox="1"/>
          <p:nvPr/>
        </p:nvSpPr>
        <p:spPr>
          <a:xfrm>
            <a:off x="4351716" y="315691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Scheduler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48" name="Textfeld 14"/>
          <p:cNvSpPr txBox="1"/>
          <p:nvPr/>
        </p:nvSpPr>
        <p:spPr>
          <a:xfrm>
            <a:off x="4351716" y="2095969"/>
            <a:ext cx="2956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Cluster </a:t>
            </a:r>
            <a:r>
              <a:rPr lang="de-DE" sz="2400" dirty="0" err="1" smtClean="0">
                <a:solidFill>
                  <a:schemeClr val="bg1"/>
                </a:solidFill>
                <a:latin typeface="+mj-lt"/>
                <a:ea typeface="Cambria Math" panose="02040503050406030204" pitchFamily="18" charset="0"/>
              </a:rPr>
              <a:t>Orchestrator</a:t>
            </a:r>
            <a:endParaRPr lang="de-DE" sz="2400" dirty="0">
              <a:solidFill>
                <a:schemeClr val="bg1"/>
              </a:solidFill>
              <a:latin typeface="+mj-lt"/>
              <a:ea typeface="Cambria Math" panose="02040503050406030204" pitchFamily="18" charset="0"/>
            </a:endParaRPr>
          </a:p>
        </p:txBody>
      </p:sp>
      <p:sp>
        <p:nvSpPr>
          <p:cNvPr id="51" name="Abgerundetes Rechteck 17"/>
          <p:cNvSpPr/>
          <p:nvPr/>
        </p:nvSpPr>
        <p:spPr>
          <a:xfrm>
            <a:off x="8510099" y="2095969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 smtClean="0">
                <a:solidFill>
                  <a:schemeClr val="tx1"/>
                </a:solidFill>
              </a:rPr>
              <a:t>Applications</a:t>
            </a:r>
            <a:endParaRPr lang="de-DE" sz="2400" dirty="0" smtClean="0">
              <a:solidFill>
                <a:schemeClr val="tx1"/>
              </a:solidFill>
            </a:endParaRPr>
          </a:p>
        </p:txBody>
      </p:sp>
      <p:sp>
        <p:nvSpPr>
          <p:cNvPr id="52" name="Abgerundetes Rechteck 18"/>
          <p:cNvSpPr/>
          <p:nvPr/>
        </p:nvSpPr>
        <p:spPr>
          <a:xfrm>
            <a:off x="8510099" y="3139131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Container</a:t>
            </a:r>
          </a:p>
        </p:txBody>
      </p:sp>
      <p:sp>
        <p:nvSpPr>
          <p:cNvPr id="53" name="Abgerundetes Rechteck 19"/>
          <p:cNvSpPr/>
          <p:nvPr/>
        </p:nvSpPr>
        <p:spPr>
          <a:xfrm>
            <a:off x="8510099" y="4183898"/>
            <a:ext cx="2083544" cy="501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4306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6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Wolke 10"/>
          <p:cNvSpPr/>
          <p:nvPr/>
        </p:nvSpPr>
        <p:spPr>
          <a:xfrm>
            <a:off x="389468" y="4359728"/>
            <a:ext cx="8719457" cy="1839686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Problem Space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3282FB-536A-4491-BC5C-9B3AAEEA56EF}" type="slidenum">
              <a:rPr lang="de-DE" smtClean="0"/>
              <a:t>9</a:t>
            </a:fld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382786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7" name="Rechteck 6"/>
          <p:cNvSpPr/>
          <p:nvPr/>
        </p:nvSpPr>
        <p:spPr>
          <a:xfrm>
            <a:off x="2710843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8" name="Rechteck 7"/>
          <p:cNvSpPr/>
          <p:nvPr/>
        </p:nvSpPr>
        <p:spPr>
          <a:xfrm>
            <a:off x="4038900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9" name="Rechteck 8"/>
          <p:cNvSpPr/>
          <p:nvPr/>
        </p:nvSpPr>
        <p:spPr>
          <a:xfrm>
            <a:off x="5372399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0" name="Rechteck 9"/>
          <p:cNvSpPr/>
          <p:nvPr/>
        </p:nvSpPr>
        <p:spPr>
          <a:xfrm>
            <a:off x="6705898" y="4887685"/>
            <a:ext cx="1186543" cy="7837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3" name="Ellipse 12"/>
          <p:cNvSpPr/>
          <p:nvPr/>
        </p:nvSpPr>
        <p:spPr>
          <a:xfrm>
            <a:off x="1742014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4" name="Ellipse 13"/>
          <p:cNvSpPr/>
          <p:nvPr/>
        </p:nvSpPr>
        <p:spPr>
          <a:xfrm>
            <a:off x="2944886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5" name="Ellipse 14"/>
          <p:cNvSpPr/>
          <p:nvPr/>
        </p:nvSpPr>
        <p:spPr>
          <a:xfrm>
            <a:off x="4398128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6" name="Ellipse 15"/>
          <p:cNvSpPr/>
          <p:nvPr/>
        </p:nvSpPr>
        <p:spPr>
          <a:xfrm>
            <a:off x="5530543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7" name="Ellipse 16"/>
          <p:cNvSpPr/>
          <p:nvPr/>
        </p:nvSpPr>
        <p:spPr>
          <a:xfrm>
            <a:off x="6749742" y="1867488"/>
            <a:ext cx="468086" cy="4463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18" name="Textfeld 17"/>
          <p:cNvSpPr txBox="1"/>
          <p:nvPr/>
        </p:nvSpPr>
        <p:spPr>
          <a:xfrm>
            <a:off x="9342717" y="4590138"/>
            <a:ext cx="19046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Resources</a:t>
            </a:r>
            <a:endParaRPr lang="de-DE" sz="2800" dirty="0"/>
          </a:p>
        </p:txBody>
      </p:sp>
      <p:sp>
        <p:nvSpPr>
          <p:cNvPr id="19" name="Textfeld 18"/>
          <p:cNvSpPr txBox="1"/>
          <p:nvPr/>
        </p:nvSpPr>
        <p:spPr>
          <a:xfrm>
            <a:off x="9342717" y="1613591"/>
            <a:ext cx="16450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Compute</a:t>
            </a:r>
            <a:endParaRPr lang="de-DE" sz="2800" dirty="0" smtClean="0"/>
          </a:p>
          <a:p>
            <a:r>
              <a:rPr lang="de-DE" sz="2800" dirty="0" smtClean="0"/>
              <a:t>Tasks</a:t>
            </a:r>
            <a:endParaRPr lang="de-DE" sz="2800" dirty="0"/>
          </a:p>
        </p:txBody>
      </p:sp>
      <p:sp>
        <p:nvSpPr>
          <p:cNvPr id="20" name="Pfeil nach unten 19"/>
          <p:cNvSpPr/>
          <p:nvPr/>
        </p:nvSpPr>
        <p:spPr>
          <a:xfrm>
            <a:off x="3304114" y="2961208"/>
            <a:ext cx="2808512" cy="751114"/>
          </a:xfrm>
          <a:prstGeom prst="downArrow">
            <a:avLst/>
          </a:prstGeom>
          <a:solidFill>
            <a:srgbClr val="FFFFCC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/>
          </a:p>
        </p:txBody>
      </p:sp>
      <p:sp>
        <p:nvSpPr>
          <p:cNvPr id="21" name="Textfeld 20"/>
          <p:cNvSpPr txBox="1"/>
          <p:nvPr/>
        </p:nvSpPr>
        <p:spPr>
          <a:xfrm>
            <a:off x="4513110" y="3022605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/>
              <a:t>?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121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qaware-folienmaster-1.01">
  <a:themeElements>
    <a:clrScheme name="QAware_Colors">
      <a:dk1>
        <a:srgbClr val="000000"/>
      </a:dk1>
      <a:lt1>
        <a:sysClr val="window" lastClr="FFFFFF"/>
      </a:lt1>
      <a:dk2>
        <a:srgbClr val="666666"/>
      </a:dk2>
      <a:lt2>
        <a:srgbClr val="D2D2D2"/>
      </a:lt2>
      <a:accent1>
        <a:srgbClr val="B34316"/>
      </a:accent1>
      <a:accent2>
        <a:srgbClr val="C84B23"/>
      </a:accent2>
      <a:accent3>
        <a:srgbClr val="CC4B29"/>
      </a:accent3>
      <a:accent4>
        <a:srgbClr val="386B9B"/>
      </a:accent4>
      <a:accent5>
        <a:srgbClr val="619CBB"/>
      </a:accent5>
      <a:accent6>
        <a:srgbClr val="B1D5E3"/>
      </a:accent6>
      <a:hlink>
        <a:srgbClr val="11365A"/>
      </a:hlink>
      <a:folHlink>
        <a:srgbClr val="B2B2B2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  <a:effectLst/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 cmpd="sng">
          <a:solidFill>
            <a:schemeClr val="tx2"/>
          </a:solidFill>
          <a:headEnd w="lg" len="med"/>
          <a:tailEnd type="triangl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781</Words>
  <Application>Microsoft Macintosh PowerPoint</Application>
  <PresentationFormat>Widescreen</PresentationFormat>
  <Paragraphs>252</Paragraphs>
  <Slides>22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Cambria Math</vt:lpstr>
      <vt:lpstr>Lucida Grande</vt:lpstr>
      <vt:lpstr>Mangal</vt:lpstr>
      <vt:lpstr>Source Code Pro</vt:lpstr>
      <vt:lpstr>Wingdings</vt:lpstr>
      <vt:lpstr>qaware-folienmaster-1.01</vt:lpstr>
      <vt:lpstr>think-cell Folie</vt:lpstr>
      <vt:lpstr>PowerPoint Presentation</vt:lpstr>
      <vt:lpstr>PowerPoint Presentation</vt:lpstr>
      <vt:lpstr>The Cloud Native Stack</vt:lpstr>
      <vt:lpstr>Available Cluster Operating Systems</vt:lpstr>
      <vt:lpstr>Sneak Preview: DC/OS</vt:lpstr>
      <vt:lpstr>DC/OS Architecture</vt:lpstr>
      <vt:lpstr>DC/OS: Building Blocks</vt:lpstr>
      <vt:lpstr>Cluster Scheduling</vt:lpstr>
      <vt:lpstr>Problem Space</vt:lpstr>
      <vt:lpstr>The Datacenter as a Computer: A Cluster should look alike a single computer from the outside.</vt:lpstr>
      <vt:lpstr>The Resource Utilization can be Improved by Dynamic Partitioning. This is the very Job of Cluster Scheduler.</vt:lpstr>
      <vt:lpstr>Apache Mesos</vt:lpstr>
      <vt:lpstr>Cluster Orchestration</vt:lpstr>
      <vt:lpstr>Cluster Orchestration: Far Beyond Composition. Automating Standard Operations Procedures.</vt:lpstr>
      <vt:lpstr>The Marathon Cluster Orchestrator.</vt:lpstr>
      <vt:lpstr>A Docker Compose Blueprint</vt:lpstr>
      <vt:lpstr>An equivalent Marathon Blueprint: The Microservice</vt:lpstr>
      <vt:lpstr>An equivalent Marathon Blueprint: Consul</vt:lpstr>
      <vt:lpstr>Network Orchestration</vt:lpstr>
      <vt:lpstr>Docker (and Marathon) Networking Modes</vt:lpstr>
      <vt:lpstr>The Problem with Multiple and Ephemeral Instances: How to find them? Which one to choose?</vt:lpstr>
      <vt:lpstr>The Solutions within DC/OS: Virtual IPs (VIPs) and DNS.</vt:lpstr>
    </vt:vector>
  </TitlesOfParts>
  <Company>QAware GmbH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von Kommunikationssystemen im Internet</dc:title>
  <dc:creator>Christine Kantsperger</dc:creator>
  <cp:lastModifiedBy>Josef Adersberger</cp:lastModifiedBy>
  <cp:revision>591</cp:revision>
  <dcterms:created xsi:type="dcterms:W3CDTF">2014-10-08T07:51:16Z</dcterms:created>
  <dcterms:modified xsi:type="dcterms:W3CDTF">2016-11-07T07:07:46Z</dcterms:modified>
</cp:coreProperties>
</file>